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Default Extension="bin" ContentType="application/vnd.ms-office.legacyDiagramTex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legacyDocTextInfo.bin" ContentType="application/vnd.ms-office.legacyDocTextInfo"/>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3" r:id="rId3"/>
    <p:sldMasterId id="2147483655" r:id="rId4"/>
    <p:sldMasterId id="2147483657" r:id="rId5"/>
    <p:sldMasterId id="2147483659" r:id="rId6"/>
  </p:sldMasterIdLst>
  <p:notesMasterIdLst>
    <p:notesMasterId r:id="rId22"/>
  </p:notesMasterIdLst>
  <p:handoutMasterIdLst>
    <p:handoutMasterId r:id="rId23"/>
  </p:handoutMasterIdLst>
  <p:sldIdLst>
    <p:sldId id="265" r:id="rId7"/>
    <p:sldId id="259" r:id="rId8"/>
    <p:sldId id="260" r:id="rId9"/>
    <p:sldId id="261" r:id="rId10"/>
    <p:sldId id="262" r:id="rId11"/>
    <p:sldId id="263" r:id="rId12"/>
    <p:sldId id="264" r:id="rId13"/>
    <p:sldId id="267" r:id="rId14"/>
    <p:sldId id="268" r:id="rId15"/>
    <p:sldId id="269" r:id="rId16"/>
    <p:sldId id="270" r:id="rId17"/>
    <p:sldId id="271" r:id="rId18"/>
    <p:sldId id="272" r:id="rId19"/>
    <p:sldId id="266" r:id="rId20"/>
    <p:sldId id="273" r:id="rId21"/>
  </p:sldIdLst>
  <p:sldSz cx="9144000" cy="6858000" type="screen4x3"/>
  <p:notesSz cx="7302500" cy="95885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varScale="1">
        <p:scale>
          <a:sx n="64" d="100"/>
          <a:sy n="64" d="100"/>
        </p:scale>
        <p:origin x="-133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170" y="-84"/>
      </p:cViewPr>
      <p:guideLst>
        <p:guide orient="horz" pos="3020"/>
        <p:guide pos="23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06/relationships/legacyDocTextInfo" Target="legacyDocTextInfo.bin"/><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513" tIns="48257" rIns="96513" bIns="48257" numCol="1" anchor="t" anchorCtr="0" compatLnSpc="1">
            <a:prstTxWarp prst="textNoShape">
              <a:avLst/>
            </a:prstTxWarp>
          </a:bodyPr>
          <a:lstStyle>
            <a:lvl1pPr defTabSz="965200">
              <a:defRPr sz="1200" b="1"/>
            </a:lvl1pPr>
          </a:lstStyle>
          <a:p>
            <a:r>
              <a:rPr lang="en-US"/>
              <a:t>IV Therapy </a:t>
            </a:r>
          </a:p>
          <a:p>
            <a:r>
              <a:rPr lang="en-US"/>
              <a:t>Tip of the Month </a:t>
            </a:r>
          </a:p>
        </p:txBody>
      </p:sp>
      <p:sp>
        <p:nvSpPr>
          <p:cNvPr id="21507" name="Rectangle 3"/>
          <p:cNvSpPr>
            <a:spLocks noGrp="1" noChangeArrowheads="1"/>
          </p:cNvSpPr>
          <p:nvPr>
            <p:ph type="dt" sz="quarter" idx="1"/>
          </p:nvPr>
        </p:nvSpPr>
        <p:spPr bwMode="auto">
          <a:xfrm>
            <a:off x="4135438" y="0"/>
            <a:ext cx="3165475" cy="479425"/>
          </a:xfrm>
          <a:prstGeom prst="rect">
            <a:avLst/>
          </a:prstGeom>
          <a:noFill/>
          <a:ln w="9525">
            <a:noFill/>
            <a:miter lim="800000"/>
            <a:headEnd/>
            <a:tailEnd/>
          </a:ln>
          <a:effectLst/>
        </p:spPr>
        <p:txBody>
          <a:bodyPr vert="horz" wrap="square" lIns="96513" tIns="48257" rIns="96513" bIns="48257" numCol="1" anchor="t" anchorCtr="0" compatLnSpc="1">
            <a:prstTxWarp prst="textNoShape">
              <a:avLst/>
            </a:prstTxWarp>
          </a:bodyPr>
          <a:lstStyle>
            <a:lvl1pPr algn="r" defTabSz="965200">
              <a:defRPr sz="1200"/>
            </a:lvl1pPr>
          </a:lstStyle>
          <a:p>
            <a:endParaRPr lang="en-US"/>
          </a:p>
        </p:txBody>
      </p:sp>
      <p:sp>
        <p:nvSpPr>
          <p:cNvPr id="21508" name="Rectangle 4"/>
          <p:cNvSpPr>
            <a:spLocks noGrp="1" noChangeArrowheads="1"/>
          </p:cNvSpPr>
          <p:nvPr>
            <p:ph type="ftr" sz="quarter" idx="2"/>
          </p:nvPr>
        </p:nvSpPr>
        <p:spPr bwMode="auto">
          <a:xfrm>
            <a:off x="0" y="9107488"/>
            <a:ext cx="3165475" cy="479425"/>
          </a:xfrm>
          <a:prstGeom prst="rect">
            <a:avLst/>
          </a:prstGeom>
          <a:noFill/>
          <a:ln w="9525">
            <a:noFill/>
            <a:miter lim="800000"/>
            <a:headEnd/>
            <a:tailEnd/>
          </a:ln>
          <a:effectLst/>
        </p:spPr>
        <p:txBody>
          <a:bodyPr vert="horz" wrap="square" lIns="96513" tIns="48257" rIns="96513" bIns="48257" numCol="1" anchor="b" anchorCtr="0" compatLnSpc="1">
            <a:prstTxWarp prst="textNoShape">
              <a:avLst/>
            </a:prstTxWarp>
          </a:bodyPr>
          <a:lstStyle>
            <a:lvl1pPr defTabSz="965200">
              <a:defRPr sz="1200"/>
            </a:lvl1pPr>
          </a:lstStyle>
          <a:p>
            <a:r>
              <a:rPr lang="en-US"/>
              <a:t>Produced by OHSU IV Therapy Team</a:t>
            </a:r>
          </a:p>
        </p:txBody>
      </p:sp>
      <p:sp>
        <p:nvSpPr>
          <p:cNvPr id="21509" name="Rectangle 5"/>
          <p:cNvSpPr>
            <a:spLocks noGrp="1" noChangeArrowheads="1"/>
          </p:cNvSpPr>
          <p:nvPr>
            <p:ph type="sldNum" sz="quarter" idx="3"/>
          </p:nvPr>
        </p:nvSpPr>
        <p:spPr bwMode="auto">
          <a:xfrm>
            <a:off x="4135438" y="9107488"/>
            <a:ext cx="3165475" cy="479425"/>
          </a:xfrm>
          <a:prstGeom prst="rect">
            <a:avLst/>
          </a:prstGeom>
          <a:noFill/>
          <a:ln w="9525">
            <a:noFill/>
            <a:miter lim="800000"/>
            <a:headEnd/>
            <a:tailEnd/>
          </a:ln>
          <a:effectLst/>
        </p:spPr>
        <p:txBody>
          <a:bodyPr vert="horz" wrap="square" lIns="96513" tIns="48257" rIns="96513" bIns="48257" numCol="1" anchor="b" anchorCtr="0" compatLnSpc="1">
            <a:prstTxWarp prst="textNoShape">
              <a:avLst/>
            </a:prstTxWarp>
          </a:bodyPr>
          <a:lstStyle>
            <a:lvl1pPr algn="r" defTabSz="965200">
              <a:defRPr sz="1200"/>
            </a:lvl1pPr>
          </a:lstStyle>
          <a:p>
            <a:fld id="{C3025C4D-5DD7-4293-8F90-621811D9039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4714" tIns="47357" rIns="94714" bIns="47357" numCol="1" anchor="t" anchorCtr="0" compatLnSpc="1">
            <a:prstTxWarp prst="textNoShape">
              <a:avLst/>
            </a:prstTxWarp>
          </a:bodyPr>
          <a:lstStyle>
            <a:lvl1pPr defTabSz="947738">
              <a:defRPr sz="1200"/>
            </a:lvl1pPr>
          </a:lstStyle>
          <a:p>
            <a:endParaRPr lang="en-US"/>
          </a:p>
        </p:txBody>
      </p:sp>
      <p:sp>
        <p:nvSpPr>
          <p:cNvPr id="53251" name="Rectangle 3"/>
          <p:cNvSpPr>
            <a:spLocks noGrp="1" noChangeArrowheads="1"/>
          </p:cNvSpPr>
          <p:nvPr>
            <p:ph type="dt" idx="1"/>
          </p:nvPr>
        </p:nvSpPr>
        <p:spPr bwMode="auto">
          <a:xfrm>
            <a:off x="4135438" y="0"/>
            <a:ext cx="3165475" cy="479425"/>
          </a:xfrm>
          <a:prstGeom prst="rect">
            <a:avLst/>
          </a:prstGeom>
          <a:noFill/>
          <a:ln w="9525">
            <a:noFill/>
            <a:miter lim="800000"/>
            <a:headEnd/>
            <a:tailEnd/>
          </a:ln>
          <a:effectLst/>
        </p:spPr>
        <p:txBody>
          <a:bodyPr vert="horz" wrap="square" lIns="94714" tIns="47357" rIns="94714" bIns="47357" numCol="1" anchor="t" anchorCtr="0" compatLnSpc="1">
            <a:prstTxWarp prst="textNoShape">
              <a:avLst/>
            </a:prstTxWarp>
          </a:bodyPr>
          <a:lstStyle>
            <a:lvl1pPr algn="r" defTabSz="947738">
              <a:defRPr sz="1200"/>
            </a:lvl1pPr>
          </a:lstStyle>
          <a:p>
            <a:endParaRPr lang="en-US"/>
          </a:p>
        </p:txBody>
      </p:sp>
      <p:sp>
        <p:nvSpPr>
          <p:cNvPr id="53252" name="Rectangle 4"/>
          <p:cNvSpPr>
            <a:spLocks noRo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a:effectLst/>
        </p:spPr>
      </p:sp>
      <p:sp>
        <p:nvSpPr>
          <p:cNvPr id="53253" name="Rectangle 5"/>
          <p:cNvSpPr>
            <a:spLocks noGrp="1" noChangeArrowheads="1"/>
          </p:cNvSpPr>
          <p:nvPr>
            <p:ph type="body" sz="quarter" idx="3"/>
          </p:nvPr>
        </p:nvSpPr>
        <p:spPr bwMode="auto">
          <a:xfrm>
            <a:off x="730250" y="4554538"/>
            <a:ext cx="5842000" cy="4314825"/>
          </a:xfrm>
          <a:prstGeom prst="rect">
            <a:avLst/>
          </a:prstGeom>
          <a:noFill/>
          <a:ln w="9525">
            <a:noFill/>
            <a:miter lim="800000"/>
            <a:headEnd/>
            <a:tailEnd/>
          </a:ln>
          <a:effectLst/>
        </p:spPr>
        <p:txBody>
          <a:bodyPr vert="horz" wrap="square" lIns="94714" tIns="47357" rIns="94714" bIns="4735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4" name="Rectangle 6"/>
          <p:cNvSpPr>
            <a:spLocks noGrp="1" noChangeArrowheads="1"/>
          </p:cNvSpPr>
          <p:nvPr>
            <p:ph type="ftr" sz="quarter" idx="4"/>
          </p:nvPr>
        </p:nvSpPr>
        <p:spPr bwMode="auto">
          <a:xfrm>
            <a:off x="0" y="9107488"/>
            <a:ext cx="3165475" cy="479425"/>
          </a:xfrm>
          <a:prstGeom prst="rect">
            <a:avLst/>
          </a:prstGeom>
          <a:noFill/>
          <a:ln w="9525">
            <a:noFill/>
            <a:miter lim="800000"/>
            <a:headEnd/>
            <a:tailEnd/>
          </a:ln>
          <a:effectLst/>
        </p:spPr>
        <p:txBody>
          <a:bodyPr vert="horz" wrap="square" lIns="94714" tIns="47357" rIns="94714" bIns="47357" numCol="1" anchor="b" anchorCtr="0" compatLnSpc="1">
            <a:prstTxWarp prst="textNoShape">
              <a:avLst/>
            </a:prstTxWarp>
          </a:bodyPr>
          <a:lstStyle>
            <a:lvl1pPr defTabSz="947738">
              <a:defRPr sz="1200"/>
            </a:lvl1pPr>
          </a:lstStyle>
          <a:p>
            <a:endParaRPr lang="en-US"/>
          </a:p>
        </p:txBody>
      </p:sp>
      <p:sp>
        <p:nvSpPr>
          <p:cNvPr id="53255" name="Rectangle 7"/>
          <p:cNvSpPr>
            <a:spLocks noGrp="1" noChangeArrowheads="1"/>
          </p:cNvSpPr>
          <p:nvPr>
            <p:ph type="sldNum" sz="quarter" idx="5"/>
          </p:nvPr>
        </p:nvSpPr>
        <p:spPr bwMode="auto">
          <a:xfrm>
            <a:off x="4135438" y="9107488"/>
            <a:ext cx="3165475" cy="479425"/>
          </a:xfrm>
          <a:prstGeom prst="rect">
            <a:avLst/>
          </a:prstGeom>
          <a:noFill/>
          <a:ln w="9525">
            <a:noFill/>
            <a:miter lim="800000"/>
            <a:headEnd/>
            <a:tailEnd/>
          </a:ln>
          <a:effectLst/>
        </p:spPr>
        <p:txBody>
          <a:bodyPr vert="horz" wrap="square" lIns="94714" tIns="47357" rIns="94714" bIns="47357" numCol="1" anchor="b" anchorCtr="0" compatLnSpc="1">
            <a:prstTxWarp prst="textNoShape">
              <a:avLst/>
            </a:prstTxWarp>
          </a:bodyPr>
          <a:lstStyle>
            <a:lvl1pPr algn="r" defTabSz="947738">
              <a:defRPr sz="1200"/>
            </a:lvl1pPr>
          </a:lstStyle>
          <a:p>
            <a:fld id="{1AC22ADC-BE12-471C-B75F-3D5C2E76CF0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5867400" cy="6858000"/>
            <a:chOff x="0" y="0"/>
            <a:chExt cx="3696" cy="4320"/>
          </a:xfrm>
        </p:grpSpPr>
        <p:sp>
          <p:nvSpPr>
            <p:cNvPr id="6147"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endParaRPr kumimoji="1" lang="en-US" sz="2400">
                <a:latin typeface="Times New Roman" pitchFamily="18" charset="0"/>
              </a:endParaRPr>
            </a:p>
          </p:txBody>
        </p:sp>
        <p:sp>
          <p:nvSpPr>
            <p:cNvPr id="6148"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endParaRPr kumimoji="1" lang="en-US" sz="2400">
                <a:latin typeface="Times New Roman" pitchFamily="18" charset="0"/>
              </a:endParaRPr>
            </a:p>
          </p:txBody>
        </p:sp>
      </p:grpSp>
      <p:grpSp>
        <p:nvGrpSpPr>
          <p:cNvPr id="6149" name="Group 5"/>
          <p:cNvGrpSpPr>
            <a:grpSpLocks/>
          </p:cNvGrpSpPr>
          <p:nvPr/>
        </p:nvGrpSpPr>
        <p:grpSpPr bwMode="auto">
          <a:xfrm>
            <a:off x="3632200" y="4889500"/>
            <a:ext cx="4876800" cy="319088"/>
            <a:chOff x="2288" y="3080"/>
            <a:chExt cx="3072" cy="201"/>
          </a:xfrm>
        </p:grpSpPr>
        <p:sp>
          <p:nvSpPr>
            <p:cNvPr id="6150"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6151"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615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6153"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6154" name="Rectangle 10"/>
          <p:cNvSpPr>
            <a:spLocks noGrp="1" noChangeArrowheads="1"/>
          </p:cNvSpPr>
          <p:nvPr>
            <p:ph type="ftr" sz="quarter" idx="3"/>
          </p:nvPr>
        </p:nvSpPr>
        <p:spPr/>
        <p:txBody>
          <a:bodyPr/>
          <a:lstStyle>
            <a:lvl1pPr algn="r">
              <a:defRPr/>
            </a:lvl1pPr>
          </a:lstStyle>
          <a:p>
            <a:endParaRPr lang="en-US"/>
          </a:p>
        </p:txBody>
      </p:sp>
      <p:sp>
        <p:nvSpPr>
          <p:cNvPr id="6155" name="Rectangle 11"/>
          <p:cNvSpPr>
            <a:spLocks noGrp="1" noChangeArrowheads="1"/>
          </p:cNvSpPr>
          <p:nvPr>
            <p:ph type="sldNum" sz="quarter" idx="4"/>
          </p:nvPr>
        </p:nvSpPr>
        <p:spPr>
          <a:xfrm>
            <a:off x="76200" y="6248400"/>
            <a:ext cx="587375" cy="488950"/>
          </a:xfrm>
        </p:spPr>
        <p:txBody>
          <a:bodyPr anchorCtr="0"/>
          <a:lstStyle>
            <a:lvl1pPr>
              <a:defRPr/>
            </a:lvl1pPr>
          </a:lstStyle>
          <a:p>
            <a:fld id="{69416D0B-6AFE-4FC9-9D19-CDC8E2B85208}" type="slidenum">
              <a:rPr lang="en-US"/>
              <a:pPr/>
              <a:t>‹#›</a:t>
            </a:fld>
            <a:endParaRPr lang="en-US"/>
          </a:p>
        </p:txBody>
      </p:sp>
      <p:sp>
        <p:nvSpPr>
          <p:cNvPr id="615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033C5D-F033-4D51-AA17-A66A03BFA5A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1839B3-5627-43C6-ACFA-5E2FFF8EDB7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5867400" cy="6858000"/>
            <a:chOff x="0" y="0"/>
            <a:chExt cx="3696" cy="4320"/>
          </a:xfrm>
        </p:grpSpPr>
        <p:sp>
          <p:nvSpPr>
            <p:cNvPr id="9219"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endParaRPr kumimoji="1" lang="en-US" sz="2400">
                <a:latin typeface="Times New Roman" pitchFamily="18" charset="0"/>
              </a:endParaRPr>
            </a:p>
          </p:txBody>
        </p:sp>
        <p:sp>
          <p:nvSpPr>
            <p:cNvPr id="9220"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endParaRPr kumimoji="1" lang="en-US" sz="2400">
                <a:latin typeface="Times New Roman" pitchFamily="18" charset="0"/>
              </a:endParaRPr>
            </a:p>
          </p:txBody>
        </p:sp>
      </p:grpSp>
      <p:grpSp>
        <p:nvGrpSpPr>
          <p:cNvPr id="9221" name="Group 5"/>
          <p:cNvGrpSpPr>
            <a:grpSpLocks/>
          </p:cNvGrpSpPr>
          <p:nvPr/>
        </p:nvGrpSpPr>
        <p:grpSpPr bwMode="auto">
          <a:xfrm>
            <a:off x="3632200" y="4889500"/>
            <a:ext cx="4876800" cy="319088"/>
            <a:chOff x="2288" y="3080"/>
            <a:chExt cx="3072" cy="201"/>
          </a:xfrm>
        </p:grpSpPr>
        <p:sp>
          <p:nvSpPr>
            <p:cNvPr id="9222"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9223"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9224" name="Rectangle 8"/>
          <p:cNvSpPr>
            <a:spLocks noGrp="1" noChangeArrowheads="1"/>
          </p:cNvSpPr>
          <p:nvPr>
            <p:ph type="subTitle" idx="1"/>
          </p:nvPr>
        </p:nvSpPr>
        <p:spPr>
          <a:xfrm>
            <a:off x="4673600" y="2927350"/>
            <a:ext cx="4013200" cy="1822450"/>
          </a:xfrm>
        </p:spPr>
        <p:txBody>
          <a:bodyPr anchor="b"/>
          <a:lstStyle>
            <a:lvl1pPr marL="0" indent="0" algn="ctr">
              <a:buFont typeface="Wingdings" pitchFamily="2" charset="2"/>
              <a:buNone/>
              <a:defRPr/>
            </a:lvl1pPr>
          </a:lstStyle>
          <a:p>
            <a:r>
              <a:rPr lang="en-US"/>
              <a:t>Click to edit Master subtitle style</a:t>
            </a:r>
          </a:p>
        </p:txBody>
      </p:sp>
      <p:sp>
        <p:nvSpPr>
          <p:cNvPr id="9225"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9226" name="Rectangle 10"/>
          <p:cNvSpPr>
            <a:spLocks noGrp="1" noChangeArrowheads="1"/>
          </p:cNvSpPr>
          <p:nvPr>
            <p:ph type="ftr" sz="quarter" idx="3"/>
          </p:nvPr>
        </p:nvSpPr>
        <p:spPr/>
        <p:txBody>
          <a:bodyPr/>
          <a:lstStyle>
            <a:lvl1pPr algn="r">
              <a:defRPr/>
            </a:lvl1pPr>
          </a:lstStyle>
          <a:p>
            <a:endParaRPr lang="en-US"/>
          </a:p>
        </p:txBody>
      </p:sp>
      <p:sp>
        <p:nvSpPr>
          <p:cNvPr id="9227" name="Rectangle 11"/>
          <p:cNvSpPr>
            <a:spLocks noGrp="1" noChangeArrowheads="1"/>
          </p:cNvSpPr>
          <p:nvPr>
            <p:ph type="sldNum" sz="quarter" idx="4"/>
          </p:nvPr>
        </p:nvSpPr>
        <p:spPr>
          <a:xfrm>
            <a:off x="76200" y="6248400"/>
            <a:ext cx="587375" cy="488950"/>
          </a:xfrm>
        </p:spPr>
        <p:txBody>
          <a:bodyPr anchorCtr="0"/>
          <a:lstStyle>
            <a:lvl1pPr>
              <a:defRPr/>
            </a:lvl1pPr>
          </a:lstStyle>
          <a:p>
            <a:fld id="{812C8EBF-CD14-4223-B8D3-D2025CA9F40B}" type="slidenum">
              <a:rPr lang="en-US"/>
              <a:pPr/>
              <a:t>‹#›</a:t>
            </a:fld>
            <a:endParaRPr lang="en-US"/>
          </a:p>
        </p:txBody>
      </p:sp>
      <p:sp>
        <p:nvSpPr>
          <p:cNvPr id="922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defRPr/>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562F11-0A86-4FBF-A2A1-63DED55F5E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B55B2F-EA93-4DFD-ACBF-DE8DD0E7AFEF}"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E5D56D-4CEC-4E64-8711-7CE6DFC21BA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2900EEC-7842-4936-94C2-062BE054E7D7}"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6E03CED-A85C-484C-83E1-89C4DDDFD34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EB2FC6B-2D75-4A4A-9992-E3E40CC5D4A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4F5622-F9B1-485C-BB09-43A2DB4796C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ADD80B-5BE8-40D9-9D1B-01B14BB04FD1}"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DFEA7C2-8D86-4BB7-95C3-225CC6174AEF}"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BB908C-E177-4314-812B-15B6CF615992}"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E01A1E-046C-41BA-B566-B043FC9F27B8}"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5867400" cy="6858000"/>
            <a:chOff x="0" y="0"/>
            <a:chExt cx="3696" cy="4320"/>
          </a:xfrm>
        </p:grpSpPr>
        <p:sp>
          <p:nvSpPr>
            <p:cNvPr id="14339"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endParaRPr kumimoji="1" lang="en-US" sz="2400">
                <a:latin typeface="Times New Roman" pitchFamily="18" charset="0"/>
              </a:endParaRPr>
            </a:p>
          </p:txBody>
        </p:sp>
        <p:sp>
          <p:nvSpPr>
            <p:cNvPr id="14340"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endParaRPr kumimoji="1" lang="en-US" sz="2400">
                <a:latin typeface="Times New Roman" pitchFamily="18" charset="0"/>
              </a:endParaRPr>
            </a:p>
          </p:txBody>
        </p:sp>
      </p:grpSp>
      <p:grpSp>
        <p:nvGrpSpPr>
          <p:cNvPr id="14341" name="Group 5"/>
          <p:cNvGrpSpPr>
            <a:grpSpLocks/>
          </p:cNvGrpSpPr>
          <p:nvPr/>
        </p:nvGrpSpPr>
        <p:grpSpPr bwMode="auto">
          <a:xfrm>
            <a:off x="3632200" y="4889500"/>
            <a:ext cx="4876800" cy="319088"/>
            <a:chOff x="2288" y="3080"/>
            <a:chExt cx="3072" cy="201"/>
          </a:xfrm>
        </p:grpSpPr>
        <p:sp>
          <p:nvSpPr>
            <p:cNvPr id="14342"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14343"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1434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14345"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14346" name="Rectangle 10"/>
          <p:cNvSpPr>
            <a:spLocks noGrp="1" noChangeArrowheads="1"/>
          </p:cNvSpPr>
          <p:nvPr>
            <p:ph type="ftr" sz="quarter" idx="3"/>
          </p:nvPr>
        </p:nvSpPr>
        <p:spPr/>
        <p:txBody>
          <a:bodyPr/>
          <a:lstStyle>
            <a:lvl1pPr algn="r">
              <a:defRPr/>
            </a:lvl1pPr>
          </a:lstStyle>
          <a:p>
            <a:endParaRPr lang="en-US"/>
          </a:p>
        </p:txBody>
      </p:sp>
      <p:sp>
        <p:nvSpPr>
          <p:cNvPr id="14347" name="Rectangle 11"/>
          <p:cNvSpPr>
            <a:spLocks noGrp="1" noChangeArrowheads="1"/>
          </p:cNvSpPr>
          <p:nvPr>
            <p:ph type="sldNum" sz="quarter" idx="4"/>
          </p:nvPr>
        </p:nvSpPr>
        <p:spPr>
          <a:xfrm>
            <a:off x="76200" y="6248400"/>
            <a:ext cx="587375" cy="488950"/>
          </a:xfrm>
        </p:spPr>
        <p:txBody>
          <a:bodyPr anchorCtr="0"/>
          <a:lstStyle>
            <a:lvl1pPr>
              <a:defRPr/>
            </a:lvl1pPr>
          </a:lstStyle>
          <a:p>
            <a:fld id="{F677EA55-B281-4336-9744-54AFA506E6F8}" type="slidenum">
              <a:rPr lang="en-US"/>
              <a:pPr/>
              <a:t>‹#›</a:t>
            </a:fld>
            <a:endParaRPr lang="en-US"/>
          </a:p>
        </p:txBody>
      </p:sp>
      <p:sp>
        <p:nvSpPr>
          <p:cNvPr id="1434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B13189-72CF-4C11-870F-ABB33AE64120}"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B005A8-11B7-42FB-9DEB-BFC73BFDAA4E}"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01D927-3080-492D-B380-D9248C458E02}"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9688273-6F9C-4710-B887-893667DAE491}"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31C9812-DD9A-43D8-8235-1D0F094F6C45}"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392369D-8D31-4806-9A90-127EEBB63F4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97DD3A-DA73-40F5-A8FF-CF772B418760}"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8850C6-8EAB-4928-BA17-806D79B513B0}"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E8DF84-1678-47F0-8A33-715CDFAEA5C7}"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2132E0-0E7B-479A-A52C-9905BB6908B5}"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D3BFCC-005C-4C3E-A2CC-5BCF1BE27E35}"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9938" name="Picture 2" descr="titlemaster_med"/>
          <p:cNvPicPr>
            <a:picLocks noChangeAspect="1" noChangeArrowheads="1"/>
          </p:cNvPicPr>
          <p:nvPr/>
        </p:nvPicPr>
        <p:blipFill>
          <a:blip r:embed="rId2" cstate="print"/>
          <a:srcRect/>
          <a:stretch>
            <a:fillRect/>
          </a:stretch>
        </p:blipFill>
        <p:spPr bwMode="ltGray">
          <a:xfrm>
            <a:off x="0" y="0"/>
            <a:ext cx="9144000" cy="6862763"/>
          </a:xfrm>
          <a:prstGeom prst="rect">
            <a:avLst/>
          </a:prstGeom>
          <a:noFill/>
        </p:spPr>
      </p:pic>
      <p:sp>
        <p:nvSpPr>
          <p:cNvPr id="39939" name="Rectangle 3"/>
          <p:cNvSpPr>
            <a:spLocks noGrp="1" noChangeArrowheads="1"/>
          </p:cNvSpPr>
          <p:nvPr>
            <p:ph type="dt" sz="half" idx="2"/>
          </p:nvPr>
        </p:nvSpPr>
        <p:spPr>
          <a:xfrm>
            <a:off x="304800" y="6248400"/>
            <a:ext cx="1905000" cy="457200"/>
          </a:xfrm>
        </p:spPr>
        <p:txBody>
          <a:bodyPr/>
          <a:lstStyle>
            <a:lvl1pPr>
              <a:defRPr/>
            </a:lvl1pPr>
          </a:lstStyle>
          <a:p>
            <a:endParaRPr lang="en-US"/>
          </a:p>
        </p:txBody>
      </p:sp>
      <p:sp>
        <p:nvSpPr>
          <p:cNvPr id="39940" name="Rectangle 4"/>
          <p:cNvSpPr>
            <a:spLocks noGrp="1" noChangeArrowheads="1"/>
          </p:cNvSpPr>
          <p:nvPr>
            <p:ph type="ftr" sz="quarter" idx="3"/>
          </p:nvPr>
        </p:nvSpPr>
        <p:spPr/>
        <p:txBody>
          <a:bodyPr/>
          <a:lstStyle>
            <a:lvl1pPr>
              <a:defRPr/>
            </a:lvl1pPr>
          </a:lstStyle>
          <a:p>
            <a:endParaRPr lang="en-US"/>
          </a:p>
        </p:txBody>
      </p:sp>
      <p:sp>
        <p:nvSpPr>
          <p:cNvPr id="39941" name="Rectangle 5"/>
          <p:cNvSpPr>
            <a:spLocks noGrp="1" noChangeArrowheads="1"/>
          </p:cNvSpPr>
          <p:nvPr>
            <p:ph type="sldNum" sz="quarter" idx="4"/>
          </p:nvPr>
        </p:nvSpPr>
        <p:spPr>
          <a:xfrm>
            <a:off x="7010400" y="6248400"/>
            <a:ext cx="1905000" cy="457200"/>
          </a:xfrm>
        </p:spPr>
        <p:txBody>
          <a:bodyPr/>
          <a:lstStyle>
            <a:lvl1pPr>
              <a:defRPr/>
            </a:lvl1pPr>
          </a:lstStyle>
          <a:p>
            <a:fld id="{D40069AA-BE37-489E-920F-D863A18EB938}" type="slidenum">
              <a:rPr lang="en-US"/>
              <a:pPr/>
              <a:t>‹#›</a:t>
            </a:fld>
            <a:endParaRPr lang="en-US"/>
          </a:p>
        </p:txBody>
      </p:sp>
      <p:sp>
        <p:nvSpPr>
          <p:cNvPr id="39942"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39943"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Tree>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C1B733-8AB2-49C3-85B0-AA5CFFAA63A3}" type="slidenum">
              <a:rPr lang="en-US"/>
              <a:pPr/>
              <a:t>‹#›</a:t>
            </a:fld>
            <a:endParaRPr lang="en-US"/>
          </a:p>
        </p:txBody>
      </p:sp>
    </p:spTree>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84814A-C97E-446E-8011-A5DA3E63057F}" type="slidenum">
              <a:rPr lang="en-US"/>
              <a:pPr/>
              <a:t>‹#›</a:t>
            </a:fld>
            <a:endParaRPr lang="en-US"/>
          </a:p>
        </p:txBody>
      </p:sp>
    </p:spTree>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DEDC04D-2A3D-41E2-93EB-C32C9C8DBD43}" type="slidenum">
              <a:rPr lang="en-US"/>
              <a:pPr/>
              <a:t>‹#›</a:t>
            </a:fld>
            <a:endParaRPr lang="en-US"/>
          </a:p>
        </p:txBody>
      </p:sp>
    </p:spTree>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FE4F339-DF46-4DEF-8D42-D82D22E6B82A}" type="slidenum">
              <a:rPr lang="en-US"/>
              <a:pPr/>
              <a:t>‹#›</a:t>
            </a:fld>
            <a:endParaRPr lang="en-US"/>
          </a:p>
        </p:txBody>
      </p:sp>
    </p:spTree>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6FC23EE-3D1D-4B7B-8498-06AD0EAFC31B}" type="slidenum">
              <a:rPr lang="en-US"/>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E966F8-5289-4F5E-ACDE-13BE13EC9F46}"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D4D7C3-5EED-4B9E-A7FA-170663CDB8F6}" type="slidenum">
              <a:rPr lang="en-US"/>
              <a:pPr/>
              <a:t>‹#›</a:t>
            </a:fld>
            <a:endParaRPr lang="en-US"/>
          </a:p>
        </p:txBody>
      </p:sp>
    </p:spTree>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71126C-C49F-4970-A6F4-602CE452371A}" type="slidenum">
              <a:rPr lang="en-US"/>
              <a:pPr/>
              <a:t>‹#›</a:t>
            </a:fld>
            <a:endParaRPr lang="en-US"/>
          </a:p>
        </p:txBody>
      </p:sp>
    </p:spTree>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5F5F04-3D77-4ABC-8F4E-A6BF1BCD1E91}" type="slidenum">
              <a:rPr lang="en-US"/>
              <a:pPr/>
              <a:t>‹#›</a:t>
            </a:fld>
            <a:endParaRPr lang="en-US"/>
          </a:p>
        </p:txBody>
      </p:sp>
    </p:spTree>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01050D-4169-4797-835E-8A85D993FF0C}" type="slidenum">
              <a:rPr lang="en-US"/>
              <a:pPr/>
              <a:t>‹#›</a:t>
            </a:fld>
            <a:endParaRPr lang="en-US"/>
          </a:p>
        </p:txBody>
      </p:sp>
    </p:spTree>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A9D19C-BA5E-456C-8925-B2CDEB54962D}" type="slidenum">
              <a:rPr lang="en-US"/>
              <a:pPr/>
              <a:t>‹#›</a:t>
            </a:fld>
            <a:endParaRPr lang="en-US"/>
          </a:p>
        </p:txBody>
      </p:sp>
    </p:spTree>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4034" name="Group 2"/>
          <p:cNvGrpSpPr>
            <a:grpSpLocks/>
          </p:cNvGrpSpPr>
          <p:nvPr/>
        </p:nvGrpSpPr>
        <p:grpSpPr bwMode="auto">
          <a:xfrm>
            <a:off x="0" y="0"/>
            <a:ext cx="5867400" cy="6858000"/>
            <a:chOff x="0" y="0"/>
            <a:chExt cx="3696" cy="4320"/>
          </a:xfrm>
        </p:grpSpPr>
        <p:sp>
          <p:nvSpPr>
            <p:cNvPr id="4403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endParaRPr kumimoji="1" lang="en-US" sz="2400">
                <a:latin typeface="Times New Roman" pitchFamily="18" charset="0"/>
              </a:endParaRPr>
            </a:p>
          </p:txBody>
        </p:sp>
        <p:sp>
          <p:nvSpPr>
            <p:cNvPr id="4403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endParaRPr kumimoji="1" lang="en-US" sz="2400">
                <a:latin typeface="Times New Roman" pitchFamily="18" charset="0"/>
              </a:endParaRPr>
            </a:p>
          </p:txBody>
        </p:sp>
      </p:grpSp>
      <p:grpSp>
        <p:nvGrpSpPr>
          <p:cNvPr id="44037" name="Group 5"/>
          <p:cNvGrpSpPr>
            <a:grpSpLocks/>
          </p:cNvGrpSpPr>
          <p:nvPr/>
        </p:nvGrpSpPr>
        <p:grpSpPr bwMode="auto">
          <a:xfrm>
            <a:off x="3632200" y="4889500"/>
            <a:ext cx="4876800" cy="319088"/>
            <a:chOff x="2288" y="3080"/>
            <a:chExt cx="3072" cy="201"/>
          </a:xfrm>
        </p:grpSpPr>
        <p:sp>
          <p:nvSpPr>
            <p:cNvPr id="4403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4403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44040" name="Rectangle 8"/>
          <p:cNvSpPr>
            <a:spLocks noGrp="1" noChangeArrowheads="1"/>
          </p:cNvSpPr>
          <p:nvPr>
            <p:ph type="subTitle" idx="1"/>
          </p:nvPr>
        </p:nvSpPr>
        <p:spPr>
          <a:xfrm>
            <a:off x="4673600" y="2927350"/>
            <a:ext cx="4013200" cy="1822450"/>
          </a:xfrm>
        </p:spPr>
        <p:txBody>
          <a:bodyPr anchor="b"/>
          <a:lstStyle>
            <a:lvl1pPr marL="0" indent="0" algn="ctr">
              <a:buFont typeface="Wingdings" pitchFamily="2" charset="2"/>
              <a:buNone/>
              <a:defRPr/>
            </a:lvl1pPr>
          </a:lstStyle>
          <a:p>
            <a:r>
              <a:rPr lang="en-US"/>
              <a:t>Click to edit Master subtitle style</a:t>
            </a:r>
          </a:p>
        </p:txBody>
      </p:sp>
      <p:sp>
        <p:nvSpPr>
          <p:cNvPr id="44041"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44042" name="Rectangle 10"/>
          <p:cNvSpPr>
            <a:spLocks noGrp="1" noChangeArrowheads="1"/>
          </p:cNvSpPr>
          <p:nvPr>
            <p:ph type="ftr" sz="quarter" idx="3"/>
          </p:nvPr>
        </p:nvSpPr>
        <p:spPr/>
        <p:txBody>
          <a:bodyPr/>
          <a:lstStyle>
            <a:lvl1pPr algn="r">
              <a:defRPr/>
            </a:lvl1pPr>
          </a:lstStyle>
          <a:p>
            <a:endParaRPr lang="en-US"/>
          </a:p>
        </p:txBody>
      </p:sp>
      <p:sp>
        <p:nvSpPr>
          <p:cNvPr id="44043" name="Rectangle 11"/>
          <p:cNvSpPr>
            <a:spLocks noGrp="1" noChangeArrowheads="1"/>
          </p:cNvSpPr>
          <p:nvPr>
            <p:ph type="sldNum" sz="quarter" idx="4"/>
          </p:nvPr>
        </p:nvSpPr>
        <p:spPr>
          <a:xfrm>
            <a:off x="76200" y="6248400"/>
            <a:ext cx="587375" cy="488950"/>
          </a:xfrm>
        </p:spPr>
        <p:txBody>
          <a:bodyPr anchorCtr="0"/>
          <a:lstStyle>
            <a:lvl1pPr>
              <a:defRPr/>
            </a:lvl1pPr>
          </a:lstStyle>
          <a:p>
            <a:fld id="{F7A54D3B-F4DC-4337-A753-AC1289F6C723}" type="slidenum">
              <a:rPr lang="en-US"/>
              <a:pPr/>
              <a:t>‹#›</a:t>
            </a:fld>
            <a:endParaRPr lang="en-US"/>
          </a:p>
        </p:txBody>
      </p:sp>
      <p:sp>
        <p:nvSpPr>
          <p:cNvPr id="4404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defRPr/>
            </a:lvl1pPr>
          </a:lstStyle>
          <a:p>
            <a:r>
              <a:rPr lang="en-US"/>
              <a:t>Click to edit Master title style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3AB472-7B8D-483E-9D75-5F43A95489CA}"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A68898-9F1A-4922-A89F-759EEE779FB9}"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2F9F84-C2E9-4801-9207-175C670FE5DA}"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5EC6129-E257-437E-B713-2F011722987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E435D10-F7AF-4EF7-BF45-1893FC050875}"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2F7DAE-0A11-496C-A6E3-540733BAD2D9}"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88C1BD5-6B80-40A9-8C25-F4717B5CC22B}"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7879FF-B2F2-4EF0-8D32-2722A0A32F15}"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DCA2C5-A05D-4EFF-B6F3-EB6D8E3DA1A2}"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B37386-B693-4130-809D-5B56DF67CA88}"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7F53A9-219E-42A1-A9FA-B73B2C5DD866}"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7106" name="Group 2"/>
          <p:cNvGrpSpPr>
            <a:grpSpLocks/>
          </p:cNvGrpSpPr>
          <p:nvPr/>
        </p:nvGrpSpPr>
        <p:grpSpPr bwMode="auto">
          <a:xfrm>
            <a:off x="0" y="0"/>
            <a:ext cx="5867400" cy="6858000"/>
            <a:chOff x="0" y="0"/>
            <a:chExt cx="3696" cy="4320"/>
          </a:xfrm>
        </p:grpSpPr>
        <p:sp>
          <p:nvSpPr>
            <p:cNvPr id="47107"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endParaRPr kumimoji="1" lang="en-US" sz="2400">
                <a:latin typeface="Times New Roman" pitchFamily="18" charset="0"/>
              </a:endParaRPr>
            </a:p>
          </p:txBody>
        </p:sp>
        <p:sp>
          <p:nvSpPr>
            <p:cNvPr id="47108"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endParaRPr kumimoji="1" lang="en-US" sz="2400">
                <a:latin typeface="Times New Roman" pitchFamily="18" charset="0"/>
              </a:endParaRPr>
            </a:p>
          </p:txBody>
        </p:sp>
      </p:grpSp>
      <p:grpSp>
        <p:nvGrpSpPr>
          <p:cNvPr id="47109" name="Group 5"/>
          <p:cNvGrpSpPr>
            <a:grpSpLocks/>
          </p:cNvGrpSpPr>
          <p:nvPr/>
        </p:nvGrpSpPr>
        <p:grpSpPr bwMode="auto">
          <a:xfrm>
            <a:off x="3632200" y="4889500"/>
            <a:ext cx="4876800" cy="319088"/>
            <a:chOff x="2288" y="3080"/>
            <a:chExt cx="3072" cy="201"/>
          </a:xfrm>
        </p:grpSpPr>
        <p:sp>
          <p:nvSpPr>
            <p:cNvPr id="47110"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47111"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4711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47113"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47114" name="Rectangle 10"/>
          <p:cNvSpPr>
            <a:spLocks noGrp="1" noChangeArrowheads="1"/>
          </p:cNvSpPr>
          <p:nvPr>
            <p:ph type="ftr" sz="quarter" idx="3"/>
          </p:nvPr>
        </p:nvSpPr>
        <p:spPr/>
        <p:txBody>
          <a:bodyPr/>
          <a:lstStyle>
            <a:lvl1pPr algn="r">
              <a:defRPr/>
            </a:lvl1pPr>
          </a:lstStyle>
          <a:p>
            <a:endParaRPr lang="en-US"/>
          </a:p>
        </p:txBody>
      </p:sp>
      <p:sp>
        <p:nvSpPr>
          <p:cNvPr id="47115" name="Rectangle 11"/>
          <p:cNvSpPr>
            <a:spLocks noGrp="1" noChangeArrowheads="1"/>
          </p:cNvSpPr>
          <p:nvPr>
            <p:ph type="sldNum" sz="quarter" idx="4"/>
          </p:nvPr>
        </p:nvSpPr>
        <p:spPr>
          <a:xfrm>
            <a:off x="76200" y="6248400"/>
            <a:ext cx="587375" cy="488950"/>
          </a:xfrm>
        </p:spPr>
        <p:txBody>
          <a:bodyPr anchorCtr="0"/>
          <a:lstStyle>
            <a:lvl1pPr>
              <a:defRPr/>
            </a:lvl1pPr>
          </a:lstStyle>
          <a:p>
            <a:fld id="{214CE73A-4307-4DB1-9431-E9EE7F5A305A}" type="slidenum">
              <a:rPr lang="en-US"/>
              <a:pPr/>
              <a:t>‹#›</a:t>
            </a:fld>
            <a:endParaRPr lang="en-US"/>
          </a:p>
        </p:txBody>
      </p:sp>
      <p:sp>
        <p:nvSpPr>
          <p:cNvPr id="4711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9B106E-FC0D-44F0-B04C-ECB5DB2F6DED}"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FAD395-A385-46B9-BB46-FDD7EB3962A7}"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87B7D7-401D-4B53-81F5-51862DAD64D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4EF375C-3C65-4F36-BDBE-80C743C48533}"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B34C3F2-6487-4E5A-8FF6-F1C2BFD5781E}"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82D1434-0A21-4B40-8D5E-DAC1E51255BF}"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520FB2B-DAFD-463D-B2AE-623D9965785F}"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0DB1B0-8D87-4E16-B0E8-136C558A36D6}"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DA8375-D605-4BAF-BD88-A1B65D33D24A}"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85998A-89CB-4634-B1E2-CE04576F66EA}"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9F96B0-F68A-4EED-B316-61FE0346B01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F217C-4053-4C87-AC31-9E97CB4695C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1F087F-B7B8-4D29-8811-447423D6E38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8896D1-089C-4B93-B841-2088D954E4F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7620000" cy="6858000"/>
            <a:chOff x="0" y="0"/>
            <a:chExt cx="4800" cy="4320"/>
          </a:xfrm>
        </p:grpSpPr>
        <p:grpSp>
          <p:nvGrpSpPr>
            <p:cNvPr id="5123" name="Group 3"/>
            <p:cNvGrpSpPr>
              <a:grpSpLocks/>
            </p:cNvGrpSpPr>
            <p:nvPr userDrawn="1"/>
          </p:nvGrpSpPr>
          <p:grpSpPr bwMode="auto">
            <a:xfrm>
              <a:off x="0" y="0"/>
              <a:ext cx="2016" cy="4320"/>
              <a:chOff x="0" y="0"/>
              <a:chExt cx="2016" cy="4320"/>
            </a:xfrm>
          </p:grpSpPr>
          <p:sp>
            <p:nvSpPr>
              <p:cNvPr id="5124"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5125"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5126" name="Group 6"/>
            <p:cNvGrpSpPr>
              <a:grpSpLocks/>
            </p:cNvGrpSpPr>
            <p:nvPr/>
          </p:nvGrpSpPr>
          <p:grpSpPr bwMode="auto">
            <a:xfrm>
              <a:off x="144" y="1248"/>
              <a:ext cx="4656" cy="201"/>
              <a:chOff x="144" y="1248"/>
              <a:chExt cx="4656" cy="201"/>
            </a:xfrm>
          </p:grpSpPr>
          <p:sp>
            <p:nvSpPr>
              <p:cNvPr id="5127"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5128"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5129"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30"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1"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endParaRPr lang="en-US"/>
          </a:p>
        </p:txBody>
      </p:sp>
      <p:sp>
        <p:nvSpPr>
          <p:cNvPr id="5132"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513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1519EB0B-27B7-432F-B541-FA626E46FA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7620000" cy="6858000"/>
            <a:chOff x="0" y="0"/>
            <a:chExt cx="4800" cy="4320"/>
          </a:xfrm>
        </p:grpSpPr>
        <p:grpSp>
          <p:nvGrpSpPr>
            <p:cNvPr id="8195" name="Group 3"/>
            <p:cNvGrpSpPr>
              <a:grpSpLocks/>
            </p:cNvGrpSpPr>
            <p:nvPr userDrawn="1"/>
          </p:nvGrpSpPr>
          <p:grpSpPr bwMode="auto">
            <a:xfrm>
              <a:off x="0" y="0"/>
              <a:ext cx="2016" cy="4320"/>
              <a:chOff x="0" y="0"/>
              <a:chExt cx="2016" cy="4320"/>
            </a:xfrm>
          </p:grpSpPr>
          <p:sp>
            <p:nvSpPr>
              <p:cNvPr id="819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819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8198" name="Group 6"/>
            <p:cNvGrpSpPr>
              <a:grpSpLocks/>
            </p:cNvGrpSpPr>
            <p:nvPr/>
          </p:nvGrpSpPr>
          <p:grpSpPr bwMode="auto">
            <a:xfrm>
              <a:off x="144" y="1248"/>
              <a:ext cx="4656" cy="201"/>
              <a:chOff x="144" y="1248"/>
              <a:chExt cx="4656" cy="201"/>
            </a:xfrm>
          </p:grpSpPr>
          <p:sp>
            <p:nvSpPr>
              <p:cNvPr id="819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820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8201"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202"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3"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endParaRPr lang="en-US"/>
          </a:p>
        </p:txBody>
      </p:sp>
      <p:sp>
        <p:nvSpPr>
          <p:cNvPr id="8204"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820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FAD9224F-5BDC-4FAD-B997-D6D9FBF6124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3300">
                <a:gamma/>
                <a:shade val="46275"/>
                <a:invGamma/>
              </a:srgbClr>
            </a:gs>
            <a:gs pos="50000">
              <a:srgbClr val="FF3300"/>
            </a:gs>
            <a:gs pos="100000">
              <a:srgbClr val="FF3300">
                <a:gamma/>
                <a:shade val="46275"/>
                <a:invGamma/>
              </a:srgbClr>
            </a:gs>
          </a:gsLst>
          <a:lin ang="54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7620000" cy="6858000"/>
            <a:chOff x="0" y="0"/>
            <a:chExt cx="4800" cy="4320"/>
          </a:xfrm>
        </p:grpSpPr>
        <p:grpSp>
          <p:nvGrpSpPr>
            <p:cNvPr id="13315" name="Group 3"/>
            <p:cNvGrpSpPr>
              <a:grpSpLocks/>
            </p:cNvGrpSpPr>
            <p:nvPr userDrawn="1"/>
          </p:nvGrpSpPr>
          <p:grpSpPr bwMode="auto">
            <a:xfrm>
              <a:off x="0" y="0"/>
              <a:ext cx="2016" cy="4320"/>
              <a:chOff x="0" y="0"/>
              <a:chExt cx="2016" cy="4320"/>
            </a:xfrm>
          </p:grpSpPr>
          <p:sp>
            <p:nvSpPr>
              <p:cNvPr id="1331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1331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13318" name="Group 6"/>
            <p:cNvGrpSpPr>
              <a:grpSpLocks/>
            </p:cNvGrpSpPr>
            <p:nvPr/>
          </p:nvGrpSpPr>
          <p:grpSpPr bwMode="auto">
            <a:xfrm>
              <a:off x="144" y="1248"/>
              <a:ext cx="4656" cy="201"/>
              <a:chOff x="144" y="1248"/>
              <a:chExt cx="4656" cy="201"/>
            </a:xfrm>
          </p:grpSpPr>
          <p:sp>
            <p:nvSpPr>
              <p:cNvPr id="1331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1332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13321"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22"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23"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endParaRPr lang="en-US"/>
          </a:p>
        </p:txBody>
      </p:sp>
      <p:sp>
        <p:nvSpPr>
          <p:cNvPr id="13324"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1332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AA37709C-F214-4482-9FA6-35BFFA49D4E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914" name="Group 2"/>
          <p:cNvGrpSpPr>
            <a:grpSpLocks/>
          </p:cNvGrpSpPr>
          <p:nvPr/>
        </p:nvGrpSpPr>
        <p:grpSpPr bwMode="auto">
          <a:xfrm>
            <a:off x="0" y="0"/>
            <a:ext cx="2667000" cy="6858000"/>
            <a:chOff x="0" y="0"/>
            <a:chExt cx="1680" cy="4320"/>
          </a:xfrm>
        </p:grpSpPr>
        <p:sp>
          <p:nvSpPr>
            <p:cNvPr id="38915"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endParaRPr lang="en-US"/>
            </a:p>
          </p:txBody>
        </p:sp>
        <p:pic>
          <p:nvPicPr>
            <p:cNvPr id="38916" name="Picture 4" descr="slidemaster_med3"/>
            <p:cNvPicPr>
              <a:picLocks noChangeAspect="1" noChangeArrowheads="1"/>
            </p:cNvPicPr>
            <p:nvPr/>
          </p:nvPicPr>
          <p:blipFill>
            <a:blip r:embed="rId13" cstate="print"/>
            <a:srcRect/>
            <a:stretch>
              <a:fillRect/>
            </a:stretch>
          </p:blipFill>
          <p:spPr bwMode="ltGray">
            <a:xfrm>
              <a:off x="0" y="0"/>
              <a:ext cx="1348" cy="4320"/>
            </a:xfrm>
            <a:prstGeom prst="rect">
              <a:avLst/>
            </a:prstGeom>
            <a:noFill/>
          </p:spPr>
        </p:pic>
      </p:grpSp>
      <p:sp>
        <p:nvSpPr>
          <p:cNvPr id="38917"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8"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9"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endParaRPr lang="en-US"/>
          </a:p>
        </p:txBody>
      </p:sp>
      <p:sp>
        <p:nvSpPr>
          <p:cNvPr id="3892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endParaRPr lang="en-US"/>
          </a:p>
        </p:txBody>
      </p:sp>
      <p:sp>
        <p:nvSpPr>
          <p:cNvPr id="38921"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fld id="{C6FF1379-697F-485C-8EA1-2FEF0100BA3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spd="slow"/>
  <p:txStyles>
    <p:titleStyle>
      <a:lvl1pPr algn="l"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CCFF"/>
            </a:gs>
            <a:gs pos="100000">
              <a:srgbClr val="33CCFF">
                <a:gamma/>
                <a:shade val="46275"/>
                <a:invGamma/>
              </a:srgbClr>
            </a:gs>
          </a:gsLst>
          <a:lin ang="5400000" scaled="1"/>
        </a:gradFill>
        <a:effectLst/>
      </p:bgPr>
    </p:bg>
    <p:spTree>
      <p:nvGrpSpPr>
        <p:cNvPr id="1" name=""/>
        <p:cNvGrpSpPr/>
        <p:nvPr/>
      </p:nvGrpSpPr>
      <p:grpSpPr>
        <a:xfrm>
          <a:off x="0" y="0"/>
          <a:ext cx="0" cy="0"/>
          <a:chOff x="0" y="0"/>
          <a:chExt cx="0" cy="0"/>
        </a:xfrm>
      </p:grpSpPr>
      <p:grpSp>
        <p:nvGrpSpPr>
          <p:cNvPr id="43010" name="Group 2"/>
          <p:cNvGrpSpPr>
            <a:grpSpLocks/>
          </p:cNvGrpSpPr>
          <p:nvPr/>
        </p:nvGrpSpPr>
        <p:grpSpPr bwMode="auto">
          <a:xfrm>
            <a:off x="0" y="0"/>
            <a:ext cx="7620000" cy="6858000"/>
            <a:chOff x="0" y="0"/>
            <a:chExt cx="4800" cy="4320"/>
          </a:xfrm>
        </p:grpSpPr>
        <p:grpSp>
          <p:nvGrpSpPr>
            <p:cNvPr id="43011" name="Group 3"/>
            <p:cNvGrpSpPr>
              <a:grpSpLocks/>
            </p:cNvGrpSpPr>
            <p:nvPr userDrawn="1"/>
          </p:nvGrpSpPr>
          <p:grpSpPr bwMode="auto">
            <a:xfrm>
              <a:off x="0" y="0"/>
              <a:ext cx="2016" cy="4320"/>
              <a:chOff x="0" y="0"/>
              <a:chExt cx="2016" cy="4320"/>
            </a:xfrm>
          </p:grpSpPr>
          <p:sp>
            <p:nvSpPr>
              <p:cNvPr id="43012"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43013"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43014" name="Group 6"/>
            <p:cNvGrpSpPr>
              <a:grpSpLocks/>
            </p:cNvGrpSpPr>
            <p:nvPr/>
          </p:nvGrpSpPr>
          <p:grpSpPr bwMode="auto">
            <a:xfrm>
              <a:off x="144" y="1248"/>
              <a:ext cx="4656" cy="201"/>
              <a:chOff x="144" y="1248"/>
              <a:chExt cx="4656" cy="201"/>
            </a:xfrm>
          </p:grpSpPr>
          <p:sp>
            <p:nvSpPr>
              <p:cNvPr id="4301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4301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4301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01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9"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endParaRPr lang="en-US"/>
          </a:p>
        </p:txBody>
      </p:sp>
      <p:sp>
        <p:nvSpPr>
          <p:cNvPr id="43020"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43021"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27B6398E-8329-4CDE-AAB0-9457BF2607E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FF"/>
        </a:solid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7620000" cy="6858000"/>
            <a:chOff x="0" y="0"/>
            <a:chExt cx="4800" cy="4320"/>
          </a:xfrm>
        </p:grpSpPr>
        <p:grpSp>
          <p:nvGrpSpPr>
            <p:cNvPr id="46083" name="Group 3"/>
            <p:cNvGrpSpPr>
              <a:grpSpLocks/>
            </p:cNvGrpSpPr>
            <p:nvPr userDrawn="1"/>
          </p:nvGrpSpPr>
          <p:grpSpPr bwMode="auto">
            <a:xfrm>
              <a:off x="0" y="0"/>
              <a:ext cx="2016" cy="4320"/>
              <a:chOff x="0" y="0"/>
              <a:chExt cx="2016" cy="4320"/>
            </a:xfrm>
          </p:grpSpPr>
          <p:sp>
            <p:nvSpPr>
              <p:cNvPr id="46084"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46085"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46086" name="Group 6"/>
            <p:cNvGrpSpPr>
              <a:grpSpLocks/>
            </p:cNvGrpSpPr>
            <p:nvPr/>
          </p:nvGrpSpPr>
          <p:grpSpPr bwMode="auto">
            <a:xfrm>
              <a:off x="144" y="1248"/>
              <a:ext cx="4656" cy="201"/>
              <a:chOff x="144" y="1248"/>
              <a:chExt cx="4656" cy="201"/>
            </a:xfrm>
          </p:grpSpPr>
          <p:sp>
            <p:nvSpPr>
              <p:cNvPr id="46087"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46088"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46089"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6090"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91"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endParaRPr lang="en-US"/>
          </a:p>
        </p:txBody>
      </p:sp>
      <p:sp>
        <p:nvSpPr>
          <p:cNvPr id="46092"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4609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802E12AF-1947-4A58-959A-4E75F9A8E9B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miths-medical.medex.com/medex/images/p_smartsite.jpg" TargetMode="External"/><Relationship Id="rId2" Type="http://schemas.openxmlformats.org/officeDocument/2006/relationships/image" Target="../media/image40.jpeg"/><Relationship Id="rId1" Type="http://schemas.openxmlformats.org/officeDocument/2006/relationships/slideLayout" Target="../slideLayouts/slideLayout35.xml"/><Relationship Id="rId6" Type="http://schemas.openxmlformats.org/officeDocument/2006/relationships/image" Target="../media/image9.jpeg"/><Relationship Id="rId5" Type="http://schemas.openxmlformats.org/officeDocument/2006/relationships/hyperlink" Target="http://www.stripmed.com/layout1.0/images/SA-01-P-s.gif"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jpeg"/><Relationship Id="rId1" Type="http://schemas.openxmlformats.org/officeDocument/2006/relationships/slideLayout" Target="../slideLayouts/slideLayout45.xml"/><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jpeg"/><Relationship Id="rId2" Type="http://schemas.openxmlformats.org/officeDocument/2006/relationships/hyperlink" Target="http://www.smiths-medical.medex.com/medex/images/p_smartsite.jpg" TargetMode="External"/><Relationship Id="rId1" Type="http://schemas.openxmlformats.org/officeDocument/2006/relationships/slideLayout" Target="../slideLayouts/slideLayout5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9.jpeg"/><Relationship Id="rId2" Type="http://schemas.openxmlformats.org/officeDocument/2006/relationships/image" Target="../media/image6.wmf"/><Relationship Id="rId1" Type="http://schemas.openxmlformats.org/officeDocument/2006/relationships/slideLayout" Target="../slideLayouts/slideLayout12.xml"/><Relationship Id="rId6" Type="http://schemas.openxmlformats.org/officeDocument/2006/relationships/hyperlink" Target="http://www.stripmed.com/layout1.0/images/SA-01-P-s.gif" TargetMode="External"/><Relationship Id="rId11" Type="http://schemas.openxmlformats.org/officeDocument/2006/relationships/image" Target="../media/image12.wmf"/><Relationship Id="rId5" Type="http://schemas.openxmlformats.org/officeDocument/2006/relationships/image" Target="../media/image8.png"/><Relationship Id="rId10" Type="http://schemas.openxmlformats.org/officeDocument/2006/relationships/image" Target="../media/image11.jpeg"/><Relationship Id="rId4" Type="http://schemas.openxmlformats.org/officeDocument/2006/relationships/image" Target="../media/image7.jpeg"/><Relationship Id="rId9" Type="http://schemas.openxmlformats.org/officeDocument/2006/relationships/hyperlink" Target="http://www.smiths-medical.medex.com/medex/images/p_smartsite.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6.wmf"/><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3.jpeg"/><Relationship Id="rId7" Type="http://schemas.openxmlformats.org/officeDocument/2006/relationships/image" Target="../media/image30.jpeg"/><Relationship Id="rId2" Type="http://schemas.openxmlformats.org/officeDocument/2006/relationships/image" Target="../media/image26.gif"/><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wmf"/><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jpeg"/><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p:txBody>
          <a:bodyPr/>
          <a:lstStyle/>
          <a:p>
            <a:pPr algn="ctr">
              <a:buFont typeface="Wingdings" pitchFamily="2" charset="2"/>
              <a:buNone/>
            </a:pPr>
            <a:r>
              <a:rPr lang="en-US" sz="3600" b="1" i="1"/>
              <a:t>IV Therapy </a:t>
            </a:r>
          </a:p>
          <a:p>
            <a:pPr algn="ctr">
              <a:buFont typeface="Wingdings" pitchFamily="2" charset="2"/>
              <a:buNone/>
            </a:pPr>
            <a:r>
              <a:rPr lang="en-US" sz="3600" b="1" i="1"/>
              <a:t>Tip of The Month</a:t>
            </a:r>
          </a:p>
          <a:p>
            <a:endParaRPr lang="en-US" sz="3600" b="1" i="1"/>
          </a:p>
          <a:p>
            <a:pPr algn="ctr">
              <a:buFont typeface="Wingdings" pitchFamily="2" charset="2"/>
              <a:buNone/>
            </a:pPr>
            <a:r>
              <a:rPr lang="en-US" sz="2400"/>
              <a:t>Brought to you </a:t>
            </a:r>
          </a:p>
          <a:p>
            <a:pPr algn="ctr">
              <a:buFont typeface="Wingdings" pitchFamily="2" charset="2"/>
              <a:buNone/>
            </a:pPr>
            <a:r>
              <a:rPr lang="en-US" sz="2400"/>
              <a:t>by </a:t>
            </a:r>
          </a:p>
          <a:p>
            <a:pPr algn="ctr">
              <a:buFont typeface="Wingdings" pitchFamily="2" charset="2"/>
              <a:buNone/>
            </a:pPr>
            <a:r>
              <a:rPr lang="en-US" sz="2400"/>
              <a:t>The OHSU </a:t>
            </a:r>
          </a:p>
          <a:p>
            <a:pPr algn="ctr">
              <a:buFont typeface="Wingdings" pitchFamily="2" charset="2"/>
              <a:buNone/>
            </a:pPr>
            <a:r>
              <a:rPr lang="en-US" sz="2400"/>
              <a:t>IV Therapy Team</a:t>
            </a:r>
          </a:p>
          <a:p>
            <a:endParaRPr lang="en-US" sz="2400"/>
          </a:p>
        </p:txBody>
      </p:sp>
      <p:pic>
        <p:nvPicPr>
          <p:cNvPr id="33796" name="Picture 4" descr="iv3"/>
          <p:cNvPicPr>
            <a:picLocks noChangeAspect="1" noChangeArrowheads="1"/>
          </p:cNvPicPr>
          <p:nvPr>
            <p:ph type="title"/>
          </p:nvPr>
        </p:nvPicPr>
        <p:blipFill>
          <a:blip r:embed="rId2" cstate="print"/>
          <a:srcRect/>
          <a:stretch>
            <a:fillRect/>
          </a:stretch>
        </p:blipFill>
        <p:spPr>
          <a:xfrm>
            <a:off x="3352800" y="304800"/>
            <a:ext cx="2057400" cy="1543050"/>
          </a:xfrm>
          <a:prstGeom prst="rect">
            <a:avLst/>
          </a:prstGeom>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971800" y="457200"/>
            <a:ext cx="5867400" cy="762000"/>
          </a:xfrm>
        </p:spPr>
        <p:txBody>
          <a:bodyPr/>
          <a:lstStyle/>
          <a:p>
            <a:r>
              <a:rPr lang="en-US" sz="3200" i="1" u="sng"/>
              <a:t>IV Therapy TIP of THE TIMES</a:t>
            </a:r>
            <a:r>
              <a:rPr lang="en-US" sz="3200"/>
              <a:t/>
            </a:r>
            <a:br>
              <a:rPr lang="en-US" sz="3200"/>
            </a:br>
            <a:endParaRPr lang="en-US" sz="3200">
              <a:solidFill>
                <a:srgbClr val="FF3300"/>
              </a:solidFill>
            </a:endParaRPr>
          </a:p>
        </p:txBody>
      </p:sp>
      <p:sp>
        <p:nvSpPr>
          <p:cNvPr id="40963" name="Rectangle 3"/>
          <p:cNvSpPr>
            <a:spLocks noGrp="1" noChangeArrowheads="1"/>
          </p:cNvSpPr>
          <p:nvPr>
            <p:ph type="body" idx="1"/>
          </p:nvPr>
        </p:nvSpPr>
        <p:spPr>
          <a:xfrm>
            <a:off x="3048000" y="1600200"/>
            <a:ext cx="5257800" cy="4495800"/>
          </a:xfrm>
        </p:spPr>
        <p:txBody>
          <a:bodyPr/>
          <a:lstStyle/>
          <a:p>
            <a:pPr>
              <a:lnSpc>
                <a:spcPct val="80000"/>
              </a:lnSpc>
            </a:pPr>
            <a:r>
              <a:rPr lang="en-US" sz="2000">
                <a:solidFill>
                  <a:srgbClr val="FF3300"/>
                </a:solidFill>
              </a:rPr>
              <a:t>SCRUBBING THE HUB for 15 seconds (not 3-5 seconds prevents transfer of microorganisms)</a:t>
            </a:r>
          </a:p>
          <a:p>
            <a:pPr>
              <a:lnSpc>
                <a:spcPct val="80000"/>
              </a:lnSpc>
              <a:buFont typeface="Wingdings" pitchFamily="2" charset="2"/>
              <a:buNone/>
            </a:pPr>
            <a:endParaRPr lang="en-US" sz="2000">
              <a:solidFill>
                <a:srgbClr val="FF3300"/>
              </a:solidFill>
            </a:endParaRPr>
          </a:p>
          <a:p>
            <a:pPr>
              <a:lnSpc>
                <a:spcPct val="80000"/>
              </a:lnSpc>
            </a:pPr>
            <a:r>
              <a:rPr lang="en-US" sz="2000"/>
              <a:t>A very recent Study (2007) completed at Sharp Memorial in San Diego, Ca. found that </a:t>
            </a:r>
            <a:r>
              <a:rPr lang="en-US" sz="2000" b="1" i="1" u="sng"/>
              <a:t>friction for 15 seconds with either 70% alcohol alone or Chloraprep provided effective disinfection.</a:t>
            </a:r>
          </a:p>
          <a:p>
            <a:pPr>
              <a:lnSpc>
                <a:spcPct val="80000"/>
              </a:lnSpc>
              <a:buFont typeface="Wingdings" pitchFamily="2" charset="2"/>
              <a:buNone/>
            </a:pPr>
            <a:endParaRPr lang="en-US" sz="2000" b="1" i="1" u="sng"/>
          </a:p>
          <a:p>
            <a:pPr>
              <a:lnSpc>
                <a:spcPct val="80000"/>
              </a:lnSpc>
            </a:pPr>
            <a:r>
              <a:rPr lang="en-US" sz="1800"/>
              <a:t>Disinfection of the HUBS with 70% alcohol for 3-5 seconds </a:t>
            </a:r>
            <a:r>
              <a:rPr lang="en-US" sz="1800" b="1" i="1"/>
              <a:t>is not</a:t>
            </a:r>
            <a:r>
              <a:rPr lang="en-US" sz="1800"/>
              <a:t> effective in preventing transfer of microorganisms.</a:t>
            </a:r>
          </a:p>
          <a:p>
            <a:pPr>
              <a:lnSpc>
                <a:spcPct val="80000"/>
              </a:lnSpc>
              <a:buFont typeface="Wingdings" pitchFamily="2" charset="2"/>
              <a:buNone/>
            </a:pPr>
            <a:endParaRPr lang="en-US" sz="1800" b="1" i="1" u="sng"/>
          </a:p>
          <a:p>
            <a:pPr>
              <a:lnSpc>
                <a:spcPct val="80000"/>
              </a:lnSpc>
            </a:pPr>
            <a:r>
              <a:rPr lang="en-US" sz="1800"/>
              <a:t>Proper disinfection of the HUB is an important strategy to prevent Catheter-Related Blood Stream Infections.</a:t>
            </a:r>
          </a:p>
          <a:p>
            <a:pPr>
              <a:lnSpc>
                <a:spcPct val="80000"/>
              </a:lnSpc>
            </a:pPr>
            <a:endParaRPr lang="en-US" sz="1800"/>
          </a:p>
          <a:p>
            <a:pPr>
              <a:lnSpc>
                <a:spcPct val="80000"/>
              </a:lnSpc>
            </a:pPr>
            <a:endParaRPr lang="en-US" sz="2000"/>
          </a:p>
          <a:p>
            <a:pPr>
              <a:lnSpc>
                <a:spcPct val="80000"/>
              </a:lnSpc>
              <a:buFont typeface="Wingdings" pitchFamily="2" charset="2"/>
              <a:buNone/>
            </a:pPr>
            <a:endParaRPr lang="en-US" sz="1400"/>
          </a:p>
        </p:txBody>
      </p:sp>
      <p:sp>
        <p:nvSpPr>
          <p:cNvPr id="40964" name="AutoShape 4"/>
          <p:cNvSpPr>
            <a:spLocks noChangeArrowheads="1"/>
          </p:cNvSpPr>
          <p:nvPr/>
        </p:nvSpPr>
        <p:spPr bwMode="auto">
          <a:xfrm rot="-724312">
            <a:off x="0" y="2667000"/>
            <a:ext cx="3429000" cy="3886200"/>
          </a:xfrm>
          <a:prstGeom prst="irregularSeal2">
            <a:avLst/>
          </a:prstGeom>
          <a:solidFill>
            <a:srgbClr val="FFFF00"/>
          </a:solidFill>
          <a:ln w="41275">
            <a:solidFill>
              <a:schemeClr val="tx1"/>
            </a:solidFill>
            <a:miter lim="800000"/>
            <a:headEnd/>
            <a:tailEnd/>
          </a:ln>
          <a:effectLst/>
        </p:spPr>
        <p:txBody>
          <a:bodyPr wrap="none" anchor="ctr"/>
          <a:lstStyle/>
          <a:p>
            <a:pPr algn="ctr" eaLnBrk="0" hangingPunct="0"/>
            <a:r>
              <a:rPr lang="en-US" b="1" i="1"/>
              <a:t>NEW !!</a:t>
            </a:r>
          </a:p>
          <a:p>
            <a:pPr algn="ctr" eaLnBrk="0" hangingPunct="0"/>
            <a:r>
              <a:rPr lang="en-US" b="1" i="1"/>
              <a:t>Evidenced Based</a:t>
            </a:r>
          </a:p>
          <a:p>
            <a:pPr algn="ctr" eaLnBrk="0" hangingPunct="0"/>
            <a:r>
              <a:rPr lang="en-US" b="1" i="1"/>
              <a:t>Practice Change</a:t>
            </a:r>
          </a:p>
        </p:txBody>
      </p:sp>
      <p:pic>
        <p:nvPicPr>
          <p:cNvPr id="40965" name="Picture 5" descr="IV Man"/>
          <p:cNvPicPr>
            <a:picLocks noChangeAspect="1" noChangeArrowheads="1"/>
          </p:cNvPicPr>
          <p:nvPr/>
        </p:nvPicPr>
        <p:blipFill>
          <a:blip r:embed="rId2" cstate="print"/>
          <a:srcRect/>
          <a:stretch>
            <a:fillRect/>
          </a:stretch>
        </p:blipFill>
        <p:spPr bwMode="auto">
          <a:xfrm>
            <a:off x="1676400" y="228600"/>
            <a:ext cx="1292225" cy="933450"/>
          </a:xfrm>
          <a:prstGeom prst="rect">
            <a:avLst/>
          </a:prstGeom>
          <a:noFill/>
        </p:spPr>
      </p:pic>
      <p:pic>
        <p:nvPicPr>
          <p:cNvPr id="40966" name="Picture 6" descr="p_smartsite">
            <a:hlinkClick r:id="rId3"/>
          </p:cNvPr>
          <p:cNvPicPr>
            <a:picLocks noChangeAspect="1" noChangeArrowheads="1"/>
          </p:cNvPicPr>
          <p:nvPr/>
        </p:nvPicPr>
        <p:blipFill>
          <a:blip r:embed="rId4" cstate="print"/>
          <a:srcRect/>
          <a:stretch>
            <a:fillRect/>
          </a:stretch>
        </p:blipFill>
        <p:spPr bwMode="auto">
          <a:xfrm rot="-42550261">
            <a:off x="8077200" y="2209800"/>
            <a:ext cx="838200" cy="714375"/>
          </a:xfrm>
          <a:prstGeom prst="rect">
            <a:avLst/>
          </a:prstGeom>
          <a:noFill/>
        </p:spPr>
      </p:pic>
      <p:sp>
        <p:nvSpPr>
          <p:cNvPr id="40967" name="AutoShape 7"/>
          <p:cNvSpPr>
            <a:spLocks noChangeArrowheads="1"/>
          </p:cNvSpPr>
          <p:nvPr/>
        </p:nvSpPr>
        <p:spPr bwMode="auto">
          <a:xfrm>
            <a:off x="5867400" y="2133600"/>
            <a:ext cx="2286000" cy="381000"/>
          </a:xfrm>
          <a:prstGeom prst="rightArrow">
            <a:avLst>
              <a:gd name="adj1" fmla="val 50000"/>
              <a:gd name="adj2" fmla="val 150000"/>
            </a:avLst>
          </a:prstGeom>
          <a:solidFill>
            <a:srgbClr val="FFFF00"/>
          </a:solidFill>
          <a:ln w="9525">
            <a:solidFill>
              <a:schemeClr val="tx1"/>
            </a:solidFill>
            <a:miter lim="800000"/>
            <a:headEnd/>
            <a:tailEnd/>
          </a:ln>
          <a:effectLst/>
        </p:spPr>
        <p:txBody>
          <a:bodyPr wrap="none" anchor="ctr"/>
          <a:lstStyle/>
          <a:p>
            <a:endParaRPr lang="en-US"/>
          </a:p>
        </p:txBody>
      </p:sp>
      <p:pic>
        <p:nvPicPr>
          <p:cNvPr id="40968" name="Picture 8" descr="SA-01-P-s">
            <a:hlinkClick r:id="rId5"/>
          </p:cNvPr>
          <p:cNvPicPr>
            <a:picLocks noChangeAspect="1" noChangeArrowheads="1"/>
          </p:cNvPicPr>
          <p:nvPr/>
        </p:nvPicPr>
        <p:blipFill>
          <a:blip r:embed="rId6" cstate="print"/>
          <a:srcRect/>
          <a:stretch>
            <a:fillRect/>
          </a:stretch>
        </p:blipFill>
        <p:spPr bwMode="auto">
          <a:xfrm>
            <a:off x="8153400" y="3048000"/>
            <a:ext cx="819150" cy="819150"/>
          </a:xfrm>
          <a:prstGeom prst="rect">
            <a:avLst/>
          </a:prstGeom>
          <a:noFill/>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33CCFF"/>
            </a:gs>
            <a:gs pos="100000">
              <a:srgbClr val="33CCFF">
                <a:gamma/>
                <a:tint val="28627"/>
                <a:invGamma/>
              </a:srgbClr>
            </a:gs>
          </a:gsLst>
          <a:lin ang="5400000" scaled="1"/>
        </a:gradFill>
        <a:effectLst/>
      </p:bgPr>
    </p:bg>
    <p:spTree>
      <p:nvGrpSpPr>
        <p:cNvPr id="1" name=""/>
        <p:cNvGrpSpPr/>
        <p:nvPr/>
      </p:nvGrpSpPr>
      <p:grpSpPr>
        <a:xfrm>
          <a:off x="0" y="0"/>
          <a:ext cx="0" cy="0"/>
          <a:chOff x="0" y="0"/>
          <a:chExt cx="0" cy="0"/>
        </a:xfrm>
      </p:grpSpPr>
      <p:pic>
        <p:nvPicPr>
          <p:cNvPr id="45058" name="Picture 2" descr="ECG"/>
          <p:cNvPicPr>
            <a:picLocks noChangeAspect="1" noChangeArrowheads="1"/>
          </p:cNvPicPr>
          <p:nvPr/>
        </p:nvPicPr>
        <p:blipFill>
          <a:blip r:embed="rId2" cstate="print"/>
          <a:srcRect/>
          <a:stretch>
            <a:fillRect/>
          </a:stretch>
        </p:blipFill>
        <p:spPr bwMode="auto">
          <a:xfrm>
            <a:off x="228600" y="339725"/>
            <a:ext cx="2286000" cy="1817688"/>
          </a:xfrm>
          <a:prstGeom prst="rect">
            <a:avLst/>
          </a:prstGeom>
          <a:noFill/>
        </p:spPr>
      </p:pic>
      <p:sp>
        <p:nvSpPr>
          <p:cNvPr id="45059" name="Rectangle 3"/>
          <p:cNvSpPr>
            <a:spLocks noGrp="1" noChangeArrowheads="1"/>
          </p:cNvSpPr>
          <p:nvPr>
            <p:ph type="subTitle" idx="1"/>
          </p:nvPr>
        </p:nvSpPr>
        <p:spPr>
          <a:xfrm>
            <a:off x="4800600" y="533400"/>
            <a:ext cx="4038600" cy="1524000"/>
          </a:xfrm>
        </p:spPr>
        <p:txBody>
          <a:bodyPr/>
          <a:lstStyle/>
          <a:p>
            <a:pPr>
              <a:lnSpc>
                <a:spcPct val="90000"/>
              </a:lnSpc>
            </a:pPr>
            <a:r>
              <a:rPr lang="en-US" sz="3600" b="1" i="1"/>
              <a:t>IV Therapy</a:t>
            </a:r>
          </a:p>
          <a:p>
            <a:pPr>
              <a:lnSpc>
                <a:spcPct val="90000"/>
              </a:lnSpc>
            </a:pPr>
            <a:r>
              <a:rPr lang="en-US" sz="3600" b="1" i="1"/>
              <a:t>June</a:t>
            </a:r>
          </a:p>
          <a:p>
            <a:pPr>
              <a:lnSpc>
                <a:spcPct val="90000"/>
              </a:lnSpc>
            </a:pPr>
            <a:r>
              <a:rPr lang="en-US" sz="3600" b="1" i="1"/>
              <a:t>Tip of the Month</a:t>
            </a:r>
          </a:p>
        </p:txBody>
      </p:sp>
      <p:pic>
        <p:nvPicPr>
          <p:cNvPr id="45060" name="Picture 4" descr="iv3"/>
          <p:cNvPicPr>
            <a:picLocks noChangeAspect="1" noChangeArrowheads="1"/>
          </p:cNvPicPr>
          <p:nvPr>
            <p:ph type="ctrTitle"/>
          </p:nvPr>
        </p:nvPicPr>
        <p:blipFill>
          <a:blip r:embed="rId3" cstate="print"/>
          <a:srcRect/>
          <a:stretch>
            <a:fillRect/>
          </a:stretch>
        </p:blipFill>
        <p:spPr>
          <a:xfrm>
            <a:off x="2514600" y="381000"/>
            <a:ext cx="2438400" cy="1752600"/>
          </a:xfrm>
          <a:prstGeom prst="rect">
            <a:avLst/>
          </a:prstGeom>
          <a:noFill/>
          <a:ln/>
        </p:spPr>
      </p:pic>
      <p:sp>
        <p:nvSpPr>
          <p:cNvPr id="45061" name="Text Box 5"/>
          <p:cNvSpPr txBox="1">
            <a:spLocks noChangeArrowheads="1"/>
          </p:cNvSpPr>
          <p:nvPr/>
        </p:nvSpPr>
        <p:spPr bwMode="auto">
          <a:xfrm>
            <a:off x="152400" y="1905000"/>
            <a:ext cx="8991600" cy="5516563"/>
          </a:xfrm>
          <a:prstGeom prst="rect">
            <a:avLst/>
          </a:prstGeom>
          <a:noFill/>
          <a:ln w="9525">
            <a:noFill/>
            <a:miter lim="800000"/>
            <a:headEnd/>
            <a:tailEnd/>
          </a:ln>
          <a:effectLst/>
        </p:spPr>
        <p:txBody>
          <a:bodyPr>
            <a:spAutoFit/>
          </a:bodyPr>
          <a:lstStyle/>
          <a:p>
            <a:pPr eaLnBrk="0" hangingPunct="0">
              <a:spcBef>
                <a:spcPct val="50000"/>
              </a:spcBef>
            </a:pPr>
            <a:endParaRPr lang="en-US" sz="1400" i="1" u="sng"/>
          </a:p>
          <a:p>
            <a:pPr eaLnBrk="0" hangingPunct="0">
              <a:spcBef>
                <a:spcPct val="50000"/>
              </a:spcBef>
            </a:pPr>
            <a:r>
              <a:rPr lang="en-US" sz="1400" b="1" u="sng"/>
              <a:t>Case Review:</a:t>
            </a:r>
            <a:r>
              <a:rPr lang="en-US" sz="1400"/>
              <a:t> 56 Year Old White Male transferred from outlying hospital with Diabetes, Crohn’s Disease and partial removal of small intestine for multiple fistulas. PICC line in left antecubital placed by another facility. No physician order or CXR confirmed placement. PICC Line used to infuse TPN/Lipids. On Day # 2 patient complained of pain in the left arm and assessment revealed edema with redness in the left shoulder area. CXR indicated line was not central </a:t>
            </a:r>
            <a:r>
              <a:rPr lang="en-US" sz="1400" i="1"/>
              <a:t>but in fact midline</a:t>
            </a:r>
            <a:r>
              <a:rPr lang="en-US" sz="1400"/>
              <a:t> with subsequent thrombus, and severe phlebitis (see pictures below)</a:t>
            </a:r>
          </a:p>
          <a:p>
            <a:pPr eaLnBrk="0" hangingPunct="0">
              <a:spcBef>
                <a:spcPct val="50000"/>
              </a:spcBef>
            </a:pPr>
            <a:r>
              <a:rPr lang="en-US" sz="1400" b="1"/>
              <a:t>1.) What should you do if your patient is a transfer from an outside facility ?</a:t>
            </a:r>
          </a:p>
          <a:p>
            <a:pPr lvl="1" eaLnBrk="0" hangingPunct="0">
              <a:spcBef>
                <a:spcPct val="50000"/>
              </a:spcBef>
              <a:buFontTx/>
              <a:buChar char="•"/>
            </a:pPr>
            <a:r>
              <a:rPr lang="en-US" sz="1400"/>
              <a:t> Obtain PICC Tip placement CXR (Recommended for new patients to OHSU)</a:t>
            </a:r>
          </a:p>
          <a:p>
            <a:pPr lvl="1" eaLnBrk="0" hangingPunct="0">
              <a:spcBef>
                <a:spcPct val="50000"/>
              </a:spcBef>
              <a:buFontTx/>
              <a:buChar char="•"/>
            </a:pPr>
            <a:r>
              <a:rPr lang="en-US" sz="1400"/>
              <a:t> Assure you have a a physician order prior to line use</a:t>
            </a:r>
          </a:p>
          <a:p>
            <a:pPr lvl="1" eaLnBrk="0" hangingPunct="0">
              <a:spcBef>
                <a:spcPct val="50000"/>
              </a:spcBef>
              <a:buFontTx/>
              <a:buChar char="•"/>
            </a:pPr>
            <a:r>
              <a:rPr lang="en-US" sz="1400"/>
              <a:t> Promptly notify IV Therapy of admission and change the hubs</a:t>
            </a:r>
          </a:p>
          <a:p>
            <a:pPr eaLnBrk="0" hangingPunct="0">
              <a:spcBef>
                <a:spcPct val="50000"/>
              </a:spcBef>
            </a:pPr>
            <a:r>
              <a:rPr lang="en-US" sz="1400" b="1"/>
              <a:t>2.) What about when your PICC patient transfers between units ?</a:t>
            </a:r>
            <a:r>
              <a:rPr lang="en-US" sz="1400"/>
              <a:t> </a:t>
            </a:r>
          </a:p>
          <a:p>
            <a:pPr lvl="1" eaLnBrk="0" hangingPunct="0">
              <a:spcBef>
                <a:spcPct val="50000"/>
              </a:spcBef>
              <a:buFontTx/>
              <a:buChar char="•"/>
            </a:pPr>
            <a:r>
              <a:rPr lang="en-US" sz="1400"/>
              <a:t> Promptly notify IV Therapy </a:t>
            </a:r>
          </a:p>
          <a:p>
            <a:pPr eaLnBrk="0" hangingPunct="0">
              <a:spcBef>
                <a:spcPct val="50000"/>
              </a:spcBef>
            </a:pPr>
            <a:r>
              <a:rPr lang="en-US" sz="1400" b="1"/>
              <a:t>3.) Is your patient going home with a PICC?  </a:t>
            </a:r>
          </a:p>
          <a:p>
            <a:pPr lvl="1" eaLnBrk="0" hangingPunct="0">
              <a:spcBef>
                <a:spcPct val="50000"/>
              </a:spcBef>
              <a:buFontTx/>
              <a:buChar char="•"/>
            </a:pPr>
            <a:r>
              <a:rPr lang="en-US" sz="1400"/>
              <a:t> Notify IV Therapy</a:t>
            </a:r>
          </a:p>
          <a:p>
            <a:pPr eaLnBrk="0" hangingPunct="0">
              <a:spcBef>
                <a:spcPct val="50000"/>
              </a:spcBef>
            </a:pPr>
            <a:r>
              <a:rPr lang="en-US" sz="1400" b="1"/>
              <a:t>4.) PICC line discontinued? </a:t>
            </a:r>
          </a:p>
          <a:p>
            <a:pPr lvl="1" eaLnBrk="0" hangingPunct="0">
              <a:spcBef>
                <a:spcPct val="50000"/>
              </a:spcBef>
              <a:buFontTx/>
              <a:buChar char="•"/>
            </a:pPr>
            <a:r>
              <a:rPr lang="en-US" sz="1400"/>
              <a:t> Do not call the PICC pager, call your IV Team pager</a:t>
            </a:r>
          </a:p>
          <a:p>
            <a:pPr eaLnBrk="0" hangingPunct="0">
              <a:spcBef>
                <a:spcPct val="50000"/>
              </a:spcBef>
            </a:pPr>
            <a:endParaRPr lang="en-US" sz="1400"/>
          </a:p>
          <a:p>
            <a:pPr eaLnBrk="0" hangingPunct="0">
              <a:spcBef>
                <a:spcPct val="50000"/>
              </a:spcBef>
            </a:pPr>
            <a:endParaRPr lang="en-US" sz="1400"/>
          </a:p>
        </p:txBody>
      </p:sp>
      <p:sp>
        <p:nvSpPr>
          <p:cNvPr id="45062" name="Text Box 6"/>
          <p:cNvSpPr txBox="1">
            <a:spLocks noChangeArrowheads="1"/>
          </p:cNvSpPr>
          <p:nvPr/>
        </p:nvSpPr>
        <p:spPr bwMode="auto">
          <a:xfrm>
            <a:off x="304800" y="762000"/>
            <a:ext cx="2057400" cy="1311275"/>
          </a:xfrm>
          <a:prstGeom prst="rect">
            <a:avLst/>
          </a:prstGeom>
          <a:noFill/>
          <a:ln w="9525">
            <a:noFill/>
            <a:miter lim="800000"/>
            <a:headEnd/>
            <a:tailEnd/>
          </a:ln>
          <a:effectLst/>
        </p:spPr>
        <p:txBody>
          <a:bodyPr>
            <a:spAutoFit/>
          </a:bodyPr>
          <a:lstStyle/>
          <a:p>
            <a:pPr algn="ctr" eaLnBrk="0" hangingPunct="0">
              <a:spcBef>
                <a:spcPct val="50000"/>
              </a:spcBef>
            </a:pPr>
            <a:r>
              <a:rPr lang="en-US" sz="2000" b="1" i="1">
                <a:solidFill>
                  <a:schemeClr val="bg1"/>
                </a:solidFill>
              </a:rPr>
              <a:t>That PICC Line may be your patient’s LIFE Line</a:t>
            </a:r>
          </a:p>
        </p:txBody>
      </p:sp>
      <p:pic>
        <p:nvPicPr>
          <p:cNvPr id="45063" name="Picture 7" descr="Midline site 3 days post removal of thrombus (7 days post removal of line)"/>
          <p:cNvPicPr>
            <a:picLocks noChangeAspect="1" noChangeArrowheads="1"/>
          </p:cNvPicPr>
          <p:nvPr/>
        </p:nvPicPr>
        <p:blipFill>
          <a:blip r:embed="rId4" cstate="print">
            <a:lum bright="-12000"/>
          </a:blip>
          <a:srcRect/>
          <a:stretch>
            <a:fillRect/>
          </a:stretch>
        </p:blipFill>
        <p:spPr bwMode="auto">
          <a:xfrm>
            <a:off x="6019800" y="4572000"/>
            <a:ext cx="2819400" cy="1863725"/>
          </a:xfrm>
          <a:prstGeom prst="rect">
            <a:avLst/>
          </a:prstGeom>
          <a:noFill/>
          <a:ln w="9525">
            <a:noFill/>
            <a:miter lim="800000"/>
            <a:headEnd/>
            <a:tailEnd/>
          </a:ln>
        </p:spPr>
      </p:pic>
      <p:pic>
        <p:nvPicPr>
          <p:cNvPr id="45064" name="Picture 8" descr="Phlebitis 6 days post insertion "/>
          <p:cNvPicPr>
            <a:picLocks noChangeAspect="1" noChangeArrowheads="1"/>
          </p:cNvPicPr>
          <p:nvPr/>
        </p:nvPicPr>
        <p:blipFill>
          <a:blip r:embed="rId5" cstate="print">
            <a:lum bright="-6000"/>
          </a:blip>
          <a:srcRect/>
          <a:stretch>
            <a:fillRect/>
          </a:stretch>
        </p:blipFill>
        <p:spPr bwMode="auto">
          <a:xfrm>
            <a:off x="6858000" y="3671888"/>
            <a:ext cx="2133600" cy="1465262"/>
          </a:xfrm>
          <a:prstGeom prst="rect">
            <a:avLst/>
          </a:prstGeom>
          <a:noFill/>
          <a:ln w="9525">
            <a:noFill/>
            <a:miter lim="800000"/>
            <a:headEnd/>
            <a:tailEnd/>
          </a:ln>
        </p:spPr>
      </p:pic>
      <p:sp>
        <p:nvSpPr>
          <p:cNvPr id="45065" name="Text Box 9"/>
          <p:cNvSpPr txBox="1">
            <a:spLocks noChangeArrowheads="1"/>
          </p:cNvSpPr>
          <p:nvPr/>
        </p:nvSpPr>
        <p:spPr bwMode="auto">
          <a:xfrm>
            <a:off x="6172200" y="6400800"/>
            <a:ext cx="2819400" cy="304800"/>
          </a:xfrm>
          <a:prstGeom prst="rect">
            <a:avLst/>
          </a:prstGeom>
          <a:noFill/>
          <a:ln w="9525">
            <a:noFill/>
            <a:miter lim="800000"/>
            <a:headEnd/>
            <a:tailEnd/>
          </a:ln>
          <a:effectLst/>
        </p:spPr>
        <p:txBody>
          <a:bodyPr>
            <a:spAutoFit/>
          </a:bodyPr>
          <a:lstStyle/>
          <a:p>
            <a:pPr eaLnBrk="0" hangingPunct="0">
              <a:spcBef>
                <a:spcPct val="50000"/>
              </a:spcBef>
            </a:pPr>
            <a:r>
              <a:rPr lang="en-US" sz="1400"/>
              <a:t>3 Days After Thrombus Removal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_smartsite">
            <a:hlinkClick r:id="rId2"/>
          </p:cNvPr>
          <p:cNvPicPr>
            <a:picLocks noChangeAspect="1" noChangeArrowheads="1"/>
          </p:cNvPicPr>
          <p:nvPr/>
        </p:nvPicPr>
        <p:blipFill>
          <a:blip r:embed="rId3" cstate="print"/>
          <a:srcRect/>
          <a:stretch>
            <a:fillRect/>
          </a:stretch>
        </p:blipFill>
        <p:spPr bwMode="auto">
          <a:xfrm>
            <a:off x="4648200" y="3352800"/>
            <a:ext cx="411163" cy="482600"/>
          </a:xfrm>
          <a:prstGeom prst="rect">
            <a:avLst/>
          </a:prstGeom>
          <a:noFill/>
        </p:spPr>
      </p:pic>
      <p:sp>
        <p:nvSpPr>
          <p:cNvPr id="48131" name="AutoShape 3"/>
          <p:cNvSpPr>
            <a:spLocks noGrp="1" noChangeArrowheads="1"/>
          </p:cNvSpPr>
          <p:nvPr>
            <p:ph type="title"/>
          </p:nvPr>
        </p:nvSpPr>
        <p:spPr/>
        <p:txBody>
          <a:bodyPr/>
          <a:lstStyle/>
          <a:p>
            <a:r>
              <a:rPr lang="en-US" sz="3200">
                <a:solidFill>
                  <a:schemeClr val="bg1"/>
                </a:solidFill>
              </a:rPr>
              <a:t/>
            </a:r>
            <a:br>
              <a:rPr lang="en-US" sz="3200">
                <a:solidFill>
                  <a:schemeClr val="bg1"/>
                </a:solidFill>
              </a:rPr>
            </a:br>
            <a:r>
              <a:rPr lang="en-US" sz="3200">
                <a:solidFill>
                  <a:schemeClr val="bg1"/>
                </a:solidFill>
              </a:rPr>
              <a:t>Change </a:t>
            </a:r>
            <a:br>
              <a:rPr lang="en-US" sz="3200">
                <a:solidFill>
                  <a:schemeClr val="bg1"/>
                </a:solidFill>
              </a:rPr>
            </a:br>
            <a:r>
              <a:rPr lang="en-US" sz="3200">
                <a:solidFill>
                  <a:schemeClr val="bg1"/>
                </a:solidFill>
              </a:rPr>
              <a:t>IV Tubing</a:t>
            </a:r>
            <a:br>
              <a:rPr lang="en-US" sz="3200">
                <a:solidFill>
                  <a:schemeClr val="bg1"/>
                </a:solidFill>
              </a:rPr>
            </a:br>
            <a:r>
              <a:rPr lang="en-US" sz="3200">
                <a:solidFill>
                  <a:schemeClr val="bg1"/>
                </a:solidFill>
              </a:rPr>
              <a:t>and Valves</a:t>
            </a:r>
            <a:br>
              <a:rPr lang="en-US" sz="3200">
                <a:solidFill>
                  <a:schemeClr val="bg1"/>
                </a:solidFill>
              </a:rPr>
            </a:br>
            <a:r>
              <a:rPr lang="en-US" sz="3200">
                <a:solidFill>
                  <a:schemeClr val="bg1"/>
                </a:solidFill>
              </a:rPr>
              <a:t>How Often?</a:t>
            </a:r>
          </a:p>
        </p:txBody>
      </p:sp>
      <p:sp>
        <p:nvSpPr>
          <p:cNvPr id="48132" name="Rectangle 4"/>
          <p:cNvSpPr>
            <a:spLocks noGrp="1" noChangeArrowheads="1"/>
          </p:cNvSpPr>
          <p:nvPr>
            <p:ph type="body" idx="1"/>
          </p:nvPr>
        </p:nvSpPr>
        <p:spPr>
          <a:xfrm>
            <a:off x="304800" y="2438400"/>
            <a:ext cx="4953000" cy="3200400"/>
          </a:xfrm>
        </p:spPr>
        <p:txBody>
          <a:bodyPr/>
          <a:lstStyle/>
          <a:p>
            <a:pPr marL="381000" indent="-381000">
              <a:lnSpc>
                <a:spcPct val="90000"/>
              </a:lnSpc>
            </a:pPr>
            <a:r>
              <a:rPr lang="en-US" sz="1800" b="1">
                <a:solidFill>
                  <a:schemeClr val="bg1"/>
                </a:solidFill>
              </a:rPr>
              <a:t>Change Primary and Secondary IV Tubing</a:t>
            </a:r>
            <a:r>
              <a:rPr lang="en-US" sz="1800" b="1"/>
              <a:t> </a:t>
            </a:r>
            <a:r>
              <a:rPr lang="en-US" sz="1800" b="1">
                <a:solidFill>
                  <a:schemeClr val="bg1"/>
                </a:solidFill>
              </a:rPr>
              <a:t>every 96 hours and TPN Tubing  every 24 hours</a:t>
            </a:r>
          </a:p>
          <a:p>
            <a:pPr marL="381000" indent="-381000">
              <a:lnSpc>
                <a:spcPct val="90000"/>
              </a:lnSpc>
              <a:buFont typeface="Wingdings" pitchFamily="2" charset="2"/>
              <a:buNone/>
            </a:pPr>
            <a:endParaRPr lang="en-US" sz="1800" b="1">
              <a:solidFill>
                <a:schemeClr val="bg1"/>
              </a:solidFill>
            </a:endParaRPr>
          </a:p>
          <a:p>
            <a:pPr marL="381000" indent="-381000">
              <a:lnSpc>
                <a:spcPct val="90000"/>
              </a:lnSpc>
            </a:pPr>
            <a:r>
              <a:rPr lang="en-US" sz="1800" b="1">
                <a:solidFill>
                  <a:schemeClr val="bg1"/>
                </a:solidFill>
              </a:rPr>
              <a:t>Change Valves</a:t>
            </a:r>
            <a:r>
              <a:rPr lang="en-US" sz="1800"/>
              <a:t> </a:t>
            </a:r>
            <a:r>
              <a:rPr lang="en-US" sz="1800" b="1">
                <a:solidFill>
                  <a:schemeClr val="bg1"/>
                </a:solidFill>
              </a:rPr>
              <a:t>every 96 hours</a:t>
            </a:r>
          </a:p>
          <a:p>
            <a:pPr marL="381000" indent="-381000">
              <a:lnSpc>
                <a:spcPct val="90000"/>
              </a:lnSpc>
              <a:buFont typeface="Wingdings" pitchFamily="2" charset="2"/>
              <a:buNone/>
            </a:pPr>
            <a:endParaRPr lang="en-US" sz="1800" b="1">
              <a:solidFill>
                <a:schemeClr val="bg1"/>
              </a:solidFill>
            </a:endParaRPr>
          </a:p>
          <a:p>
            <a:pPr marL="381000" indent="-381000">
              <a:lnSpc>
                <a:spcPct val="90000"/>
              </a:lnSpc>
            </a:pPr>
            <a:r>
              <a:rPr lang="en-US" sz="1800" b="1">
                <a:solidFill>
                  <a:schemeClr val="bg1"/>
                </a:solidFill>
              </a:rPr>
              <a:t>Document</a:t>
            </a:r>
            <a:r>
              <a:rPr lang="en-US" sz="1800">
                <a:solidFill>
                  <a:schemeClr val="bg1"/>
                </a:solidFill>
              </a:rPr>
              <a:t> “T” and “V” on the Parenteral  Access Record when changed.</a:t>
            </a:r>
          </a:p>
          <a:p>
            <a:pPr marL="381000" indent="-381000">
              <a:lnSpc>
                <a:spcPct val="90000"/>
              </a:lnSpc>
              <a:buFont typeface="Wingdings" pitchFamily="2" charset="2"/>
              <a:buNone/>
            </a:pPr>
            <a:endParaRPr lang="en-US" sz="1800">
              <a:solidFill>
                <a:schemeClr val="bg1"/>
              </a:solidFill>
            </a:endParaRPr>
          </a:p>
          <a:p>
            <a:pPr marL="381000" indent="-381000">
              <a:lnSpc>
                <a:spcPct val="90000"/>
              </a:lnSpc>
            </a:pPr>
            <a:r>
              <a:rPr lang="en-US" sz="1800" b="1">
                <a:solidFill>
                  <a:schemeClr val="bg1"/>
                </a:solidFill>
              </a:rPr>
              <a:t>Change out stopcocks</a:t>
            </a:r>
            <a:r>
              <a:rPr lang="en-US" sz="1800">
                <a:solidFill>
                  <a:schemeClr val="bg1"/>
                </a:solidFill>
              </a:rPr>
              <a:t> as soon as possible and try to avoid using them (Why? CDC indicates they become contaminated at least 50% of the time they are used)</a:t>
            </a:r>
          </a:p>
          <a:p>
            <a:pPr marL="381000" indent="-381000">
              <a:lnSpc>
                <a:spcPct val="90000"/>
              </a:lnSpc>
              <a:buFont typeface="Wingdings" pitchFamily="2" charset="2"/>
              <a:buNone/>
            </a:pPr>
            <a:endParaRPr lang="en-US" sz="1800">
              <a:solidFill>
                <a:schemeClr val="bg1"/>
              </a:solidFill>
            </a:endParaRPr>
          </a:p>
        </p:txBody>
      </p:sp>
      <p:sp>
        <p:nvSpPr>
          <p:cNvPr id="48133" name="Rectangle 5"/>
          <p:cNvSpPr>
            <a:spLocks noChangeArrowheads="1"/>
          </p:cNvSpPr>
          <p:nvPr/>
        </p:nvSpPr>
        <p:spPr bwMode="auto">
          <a:xfrm>
            <a:off x="6096000" y="381000"/>
            <a:ext cx="3048000" cy="1373188"/>
          </a:xfrm>
          <a:prstGeom prst="rect">
            <a:avLst/>
          </a:prstGeom>
          <a:noFill/>
          <a:ln w="9525">
            <a:noFill/>
            <a:miter lim="800000"/>
            <a:headEnd/>
            <a:tailEnd/>
          </a:ln>
          <a:effectLst/>
        </p:spPr>
        <p:txBody>
          <a:bodyPr>
            <a:spAutoFit/>
          </a:bodyPr>
          <a:lstStyle/>
          <a:p>
            <a:pPr eaLnBrk="0" hangingPunct="0"/>
            <a:r>
              <a:rPr lang="en-US" sz="2800" b="1" i="1">
                <a:solidFill>
                  <a:schemeClr val="bg1"/>
                </a:solidFill>
              </a:rPr>
              <a:t>IV Therapy</a:t>
            </a:r>
          </a:p>
          <a:p>
            <a:pPr eaLnBrk="0" hangingPunct="0"/>
            <a:r>
              <a:rPr lang="en-US" sz="2800" b="1" i="1">
                <a:solidFill>
                  <a:schemeClr val="bg1"/>
                </a:solidFill>
              </a:rPr>
              <a:t>July</a:t>
            </a:r>
          </a:p>
          <a:p>
            <a:pPr eaLnBrk="0" hangingPunct="0"/>
            <a:r>
              <a:rPr lang="en-US" sz="2800" b="1" i="1">
                <a:solidFill>
                  <a:schemeClr val="bg1"/>
                </a:solidFill>
              </a:rPr>
              <a:t>Tip of the Month</a:t>
            </a:r>
          </a:p>
        </p:txBody>
      </p:sp>
      <p:pic>
        <p:nvPicPr>
          <p:cNvPr id="48134" name="Picture 6" descr="iv3"/>
          <p:cNvPicPr>
            <a:picLocks noChangeAspect="1" noChangeArrowheads="1"/>
          </p:cNvPicPr>
          <p:nvPr/>
        </p:nvPicPr>
        <p:blipFill>
          <a:blip r:embed="rId4" cstate="print"/>
          <a:srcRect/>
          <a:stretch>
            <a:fillRect/>
          </a:stretch>
        </p:blipFill>
        <p:spPr bwMode="auto">
          <a:xfrm>
            <a:off x="4038600" y="304800"/>
            <a:ext cx="1981200" cy="1423988"/>
          </a:xfrm>
          <a:prstGeom prst="rect">
            <a:avLst/>
          </a:prstGeom>
          <a:noFill/>
          <a:ln w="9525">
            <a:noFill/>
            <a:miter lim="800000"/>
            <a:headEnd/>
            <a:tailEnd/>
          </a:ln>
          <a:effectLst/>
        </p:spPr>
      </p:pic>
      <p:pic>
        <p:nvPicPr>
          <p:cNvPr id="48135" name="Picture 7" descr="New Pict_0"/>
          <p:cNvPicPr>
            <a:picLocks noChangeAspect="1" noChangeArrowheads="1"/>
          </p:cNvPicPr>
          <p:nvPr/>
        </p:nvPicPr>
        <p:blipFill>
          <a:blip r:embed="rId5" cstate="print"/>
          <a:srcRect/>
          <a:stretch>
            <a:fillRect/>
          </a:stretch>
        </p:blipFill>
        <p:spPr bwMode="auto">
          <a:xfrm>
            <a:off x="5638800" y="2362200"/>
            <a:ext cx="3348038" cy="4343400"/>
          </a:xfrm>
          <a:prstGeom prst="rect">
            <a:avLst/>
          </a:prstGeom>
          <a:noFill/>
          <a:ln w="9525">
            <a:noFill/>
            <a:miter lim="800000"/>
            <a:headEnd/>
            <a:tailEnd/>
          </a:ln>
        </p:spPr>
      </p:pic>
      <p:sp>
        <p:nvSpPr>
          <p:cNvPr id="48136" name="Line 8"/>
          <p:cNvSpPr>
            <a:spLocks noChangeShapeType="1"/>
          </p:cNvSpPr>
          <p:nvPr/>
        </p:nvSpPr>
        <p:spPr bwMode="auto">
          <a:xfrm flipV="1">
            <a:off x="4953000" y="3886200"/>
            <a:ext cx="1524000" cy="457200"/>
          </a:xfrm>
          <a:prstGeom prst="line">
            <a:avLst/>
          </a:prstGeom>
          <a:noFill/>
          <a:ln w="9525">
            <a:solidFill>
              <a:srgbClr val="FF0000"/>
            </a:solidFill>
            <a:round/>
            <a:headEnd/>
            <a:tailEnd type="triangle" w="med" len="med"/>
          </a:ln>
          <a:effectLst/>
        </p:spPr>
        <p:txBody>
          <a:bodyPr/>
          <a:lstStyle/>
          <a:p>
            <a:endParaRPr lang="en-US"/>
          </a:p>
        </p:txBody>
      </p:sp>
      <p:pic>
        <p:nvPicPr>
          <p:cNvPr id="48137" name="Picture 9" descr="maxplus_nice"/>
          <p:cNvPicPr>
            <a:picLocks noChangeAspect="1" noChangeArrowheads="1"/>
          </p:cNvPicPr>
          <p:nvPr/>
        </p:nvPicPr>
        <p:blipFill>
          <a:blip r:embed="rId6" cstate="print"/>
          <a:srcRect/>
          <a:stretch>
            <a:fillRect/>
          </a:stretch>
        </p:blipFill>
        <p:spPr bwMode="auto">
          <a:xfrm>
            <a:off x="5181600" y="3352800"/>
            <a:ext cx="366713" cy="457200"/>
          </a:xfrm>
          <a:prstGeom prst="rect">
            <a:avLst/>
          </a:prstGeom>
          <a:noFill/>
        </p:spPr>
      </p:pic>
      <p:sp>
        <p:nvSpPr>
          <p:cNvPr id="48138" name="Line 10"/>
          <p:cNvSpPr>
            <a:spLocks noChangeShapeType="1"/>
          </p:cNvSpPr>
          <p:nvPr/>
        </p:nvSpPr>
        <p:spPr bwMode="auto">
          <a:xfrm>
            <a:off x="4114800" y="4572000"/>
            <a:ext cx="3124200" cy="1219200"/>
          </a:xfrm>
          <a:prstGeom prst="line">
            <a:avLst/>
          </a:prstGeom>
          <a:noFill/>
          <a:ln w="9525">
            <a:solidFill>
              <a:srgbClr val="FF0000"/>
            </a:solidFill>
            <a:round/>
            <a:headEnd/>
            <a:tailEnd type="triangle" w="med" len="med"/>
          </a:ln>
          <a:effectLst/>
        </p:spPr>
        <p:txBody>
          <a:bodyPr/>
          <a:lstStyle/>
          <a:p>
            <a:endParaRPr lang="en-US"/>
          </a:p>
        </p:txBody>
      </p:sp>
      <p:pic>
        <p:nvPicPr>
          <p:cNvPr id="48139" name="Picture 11" descr="Alaris-IV-Right-Application"/>
          <p:cNvPicPr>
            <a:picLocks noChangeAspect="1" noChangeArrowheads="1"/>
          </p:cNvPicPr>
          <p:nvPr/>
        </p:nvPicPr>
        <p:blipFill>
          <a:blip r:embed="rId7" cstate="print"/>
          <a:srcRect/>
          <a:stretch>
            <a:fillRect/>
          </a:stretch>
        </p:blipFill>
        <p:spPr bwMode="auto">
          <a:xfrm>
            <a:off x="5181600" y="2438400"/>
            <a:ext cx="609600" cy="5508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FF"/>
            </a:gs>
            <a:gs pos="100000">
              <a:srgbClr val="0000FF">
                <a:gamma/>
                <a:shade val="0"/>
                <a:invGamma/>
              </a:srgbClr>
            </a:gs>
          </a:gsLst>
          <a:path path="rect">
            <a:fillToRect r="100000" b="100000"/>
          </a:path>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subTitle" idx="1"/>
          </p:nvPr>
        </p:nvSpPr>
        <p:spPr>
          <a:xfrm>
            <a:off x="4800600" y="533400"/>
            <a:ext cx="4038600" cy="1524000"/>
          </a:xfrm>
        </p:spPr>
        <p:txBody>
          <a:bodyPr/>
          <a:lstStyle/>
          <a:p>
            <a:pPr>
              <a:lnSpc>
                <a:spcPct val="90000"/>
              </a:lnSpc>
            </a:pPr>
            <a:r>
              <a:rPr lang="en-US" sz="3600" b="1" i="1">
                <a:solidFill>
                  <a:schemeClr val="bg1"/>
                </a:solidFill>
              </a:rPr>
              <a:t>IV Therapy</a:t>
            </a:r>
          </a:p>
          <a:p>
            <a:pPr>
              <a:lnSpc>
                <a:spcPct val="90000"/>
              </a:lnSpc>
            </a:pPr>
            <a:r>
              <a:rPr lang="en-US" sz="3600" b="1" i="1">
                <a:solidFill>
                  <a:schemeClr val="bg1"/>
                </a:solidFill>
              </a:rPr>
              <a:t>August</a:t>
            </a:r>
          </a:p>
          <a:p>
            <a:pPr>
              <a:lnSpc>
                <a:spcPct val="90000"/>
              </a:lnSpc>
            </a:pPr>
            <a:r>
              <a:rPr lang="en-US" sz="3600" b="1" i="1">
                <a:solidFill>
                  <a:schemeClr val="bg1"/>
                </a:solidFill>
              </a:rPr>
              <a:t>Tip of the Month</a:t>
            </a:r>
          </a:p>
        </p:txBody>
      </p:sp>
      <p:pic>
        <p:nvPicPr>
          <p:cNvPr id="50179" name="Picture 3" descr="iv3"/>
          <p:cNvPicPr>
            <a:picLocks noChangeAspect="1" noChangeArrowheads="1"/>
          </p:cNvPicPr>
          <p:nvPr>
            <p:ph type="ctrTitle"/>
          </p:nvPr>
        </p:nvPicPr>
        <p:blipFill>
          <a:blip r:embed="rId2" cstate="print"/>
          <a:srcRect/>
          <a:stretch>
            <a:fillRect/>
          </a:stretch>
        </p:blipFill>
        <p:spPr>
          <a:xfrm>
            <a:off x="2286000" y="304800"/>
            <a:ext cx="2438400" cy="1752600"/>
          </a:xfrm>
          <a:prstGeom prst="rect">
            <a:avLst/>
          </a:prstGeom>
          <a:noFill/>
          <a:ln/>
        </p:spPr>
      </p:pic>
      <p:pic>
        <p:nvPicPr>
          <p:cNvPr id="50180" name="Picture 4"/>
          <p:cNvPicPr>
            <a:picLocks noChangeAspect="1" noChangeArrowheads="1"/>
          </p:cNvPicPr>
          <p:nvPr/>
        </p:nvPicPr>
        <p:blipFill>
          <a:blip r:embed="rId3" cstate="print"/>
          <a:srcRect/>
          <a:stretch>
            <a:fillRect/>
          </a:stretch>
        </p:blipFill>
        <p:spPr bwMode="auto">
          <a:xfrm>
            <a:off x="609600" y="4114800"/>
            <a:ext cx="2362200" cy="2187575"/>
          </a:xfrm>
          <a:prstGeom prst="rect">
            <a:avLst/>
          </a:prstGeom>
          <a:noFill/>
          <a:ln w="76200">
            <a:solidFill>
              <a:schemeClr val="folHlink"/>
            </a:solidFill>
            <a:miter lim="800000"/>
            <a:headEnd/>
            <a:tailEnd/>
          </a:ln>
        </p:spPr>
      </p:pic>
      <p:sp>
        <p:nvSpPr>
          <p:cNvPr id="50181" name="Text Box 5"/>
          <p:cNvSpPr txBox="1">
            <a:spLocks noChangeArrowheads="1"/>
          </p:cNvSpPr>
          <p:nvPr/>
        </p:nvSpPr>
        <p:spPr bwMode="auto">
          <a:xfrm>
            <a:off x="304800" y="304800"/>
            <a:ext cx="2057400" cy="1951038"/>
          </a:xfrm>
          <a:prstGeom prst="rect">
            <a:avLst/>
          </a:prstGeom>
          <a:noFill/>
          <a:ln w="9525">
            <a:noFill/>
            <a:miter lim="800000"/>
            <a:headEnd/>
            <a:tailEnd/>
          </a:ln>
          <a:effectLst/>
        </p:spPr>
        <p:txBody>
          <a:bodyPr>
            <a:spAutoFit/>
          </a:bodyPr>
          <a:lstStyle/>
          <a:p>
            <a:pPr algn="ctr">
              <a:spcBef>
                <a:spcPct val="50000"/>
              </a:spcBef>
            </a:pPr>
            <a:r>
              <a:rPr lang="en-US" sz="3200" b="1" u="sng">
                <a:solidFill>
                  <a:schemeClr val="bg1"/>
                </a:solidFill>
              </a:rPr>
              <a:t>Biofilm</a:t>
            </a:r>
            <a:r>
              <a:rPr lang="en-US" sz="3200" u="sng">
                <a:solidFill>
                  <a:srgbClr val="CC3300"/>
                </a:solidFill>
              </a:rPr>
              <a:t> </a:t>
            </a:r>
            <a:endParaRPr lang="en-US" sz="3200" b="1" u="sng">
              <a:solidFill>
                <a:srgbClr val="CC3300"/>
              </a:solidFill>
            </a:endParaRPr>
          </a:p>
          <a:p>
            <a:pPr algn="ctr">
              <a:spcBef>
                <a:spcPct val="50000"/>
              </a:spcBef>
            </a:pPr>
            <a:r>
              <a:rPr lang="en-US" sz="2000" b="1">
                <a:solidFill>
                  <a:schemeClr val="bg1"/>
                </a:solidFill>
              </a:rPr>
              <a:t>The start of  a Central Venous Catheter Infection.</a:t>
            </a:r>
            <a:endParaRPr lang="en-US" sz="2000">
              <a:solidFill>
                <a:schemeClr val="bg1"/>
              </a:solidFill>
            </a:endParaRPr>
          </a:p>
        </p:txBody>
      </p:sp>
      <p:sp>
        <p:nvSpPr>
          <p:cNvPr id="50182" name="Text Box 6"/>
          <p:cNvSpPr txBox="1">
            <a:spLocks noChangeArrowheads="1"/>
          </p:cNvSpPr>
          <p:nvPr/>
        </p:nvSpPr>
        <p:spPr bwMode="auto">
          <a:xfrm>
            <a:off x="304800" y="2362200"/>
            <a:ext cx="3048000" cy="1616075"/>
          </a:xfrm>
          <a:prstGeom prst="rect">
            <a:avLst/>
          </a:prstGeom>
          <a:noFill/>
          <a:ln w="9525">
            <a:noFill/>
            <a:miter lim="800000"/>
            <a:headEnd/>
            <a:tailEnd/>
          </a:ln>
          <a:effectLst/>
        </p:spPr>
        <p:txBody>
          <a:bodyPr>
            <a:spAutoFit/>
          </a:bodyPr>
          <a:lstStyle/>
          <a:p>
            <a:pPr algn="ctr">
              <a:spcBef>
                <a:spcPct val="50000"/>
              </a:spcBef>
            </a:pPr>
            <a:r>
              <a:rPr lang="en-US" b="1" u="sng">
                <a:solidFill>
                  <a:schemeClr val="bg1"/>
                </a:solidFill>
              </a:rPr>
              <a:t>Biofilm</a:t>
            </a:r>
            <a:r>
              <a:rPr lang="en-US" b="1">
                <a:solidFill>
                  <a:schemeClr val="bg1"/>
                </a:solidFill>
              </a:rPr>
              <a:t>:</a:t>
            </a:r>
            <a:r>
              <a:rPr lang="en-US" b="1"/>
              <a:t> </a:t>
            </a:r>
            <a:r>
              <a:rPr lang="en-US" sz="2000">
                <a:solidFill>
                  <a:schemeClr val="bg1"/>
                </a:solidFill>
              </a:rPr>
              <a:t>microorganisms that attach to the surface of a catheter (both inside and out) and resist antibiotics.</a:t>
            </a:r>
          </a:p>
        </p:txBody>
      </p:sp>
      <p:sp>
        <p:nvSpPr>
          <p:cNvPr id="50183" name="Text Box 7"/>
          <p:cNvSpPr txBox="1">
            <a:spLocks noChangeArrowheads="1"/>
          </p:cNvSpPr>
          <p:nvPr/>
        </p:nvSpPr>
        <p:spPr bwMode="auto">
          <a:xfrm>
            <a:off x="838200" y="6172200"/>
            <a:ext cx="2057400" cy="333375"/>
          </a:xfrm>
          <a:prstGeom prst="rect">
            <a:avLst/>
          </a:prstGeom>
          <a:solidFill>
            <a:schemeClr val="bg1"/>
          </a:solidFill>
          <a:ln w="28575">
            <a:solidFill>
              <a:schemeClr val="tx1"/>
            </a:solidFill>
            <a:miter lim="800000"/>
            <a:headEnd/>
            <a:tailEnd/>
          </a:ln>
          <a:effectLst/>
        </p:spPr>
        <p:txBody>
          <a:bodyPr>
            <a:spAutoFit/>
          </a:bodyPr>
          <a:lstStyle/>
          <a:p>
            <a:pPr algn="ctr">
              <a:spcBef>
                <a:spcPct val="50000"/>
              </a:spcBef>
            </a:pPr>
            <a:r>
              <a:rPr lang="en-US" sz="1400" b="1"/>
              <a:t>Intra-luminal biofilm</a:t>
            </a:r>
          </a:p>
        </p:txBody>
      </p:sp>
      <p:sp>
        <p:nvSpPr>
          <p:cNvPr id="50184" name="AutoShape 8"/>
          <p:cNvSpPr>
            <a:spLocks noChangeArrowheads="1"/>
          </p:cNvSpPr>
          <p:nvPr/>
        </p:nvSpPr>
        <p:spPr bwMode="auto">
          <a:xfrm>
            <a:off x="1447800" y="5257800"/>
            <a:ext cx="304800" cy="838200"/>
          </a:xfrm>
          <a:prstGeom prst="upArrow">
            <a:avLst>
              <a:gd name="adj1" fmla="val 50000"/>
              <a:gd name="adj2" fmla="val 68750"/>
            </a:avLst>
          </a:prstGeom>
          <a:solidFill>
            <a:schemeClr val="accent1"/>
          </a:solidFill>
          <a:ln w="9525">
            <a:solidFill>
              <a:schemeClr val="tx1"/>
            </a:solidFill>
            <a:miter lim="800000"/>
            <a:headEnd/>
            <a:tailEnd/>
          </a:ln>
          <a:effectLst/>
        </p:spPr>
        <p:txBody>
          <a:bodyPr wrap="none" anchor="ctr"/>
          <a:lstStyle/>
          <a:p>
            <a:endParaRPr lang="en-US"/>
          </a:p>
        </p:txBody>
      </p:sp>
      <p:sp>
        <p:nvSpPr>
          <p:cNvPr id="50185" name="AutoShape 9"/>
          <p:cNvSpPr>
            <a:spLocks noChangeArrowheads="1"/>
          </p:cNvSpPr>
          <p:nvPr/>
        </p:nvSpPr>
        <p:spPr bwMode="auto">
          <a:xfrm flipV="1">
            <a:off x="4648200" y="3733800"/>
            <a:ext cx="914400" cy="762000"/>
          </a:xfrm>
          <a:prstGeom prst="curvedUpArrow">
            <a:avLst>
              <a:gd name="adj1" fmla="val 24000"/>
              <a:gd name="adj2" fmla="val 48000"/>
              <a:gd name="adj3" fmla="val 33333"/>
            </a:avLst>
          </a:prstGeom>
          <a:solidFill>
            <a:srgbClr val="00FF00"/>
          </a:solidFill>
          <a:ln w="9525">
            <a:solidFill>
              <a:schemeClr val="tx1"/>
            </a:solidFill>
            <a:miter lim="800000"/>
            <a:headEnd/>
            <a:tailEnd/>
          </a:ln>
          <a:effectLst/>
        </p:spPr>
        <p:txBody>
          <a:bodyPr wrap="none" anchor="ctr"/>
          <a:lstStyle/>
          <a:p>
            <a:endParaRPr lang="en-US"/>
          </a:p>
        </p:txBody>
      </p:sp>
      <p:sp>
        <p:nvSpPr>
          <p:cNvPr id="50186" name="AutoShape 10"/>
          <p:cNvSpPr>
            <a:spLocks noChangeArrowheads="1"/>
          </p:cNvSpPr>
          <p:nvPr/>
        </p:nvSpPr>
        <p:spPr bwMode="auto">
          <a:xfrm rot="10642547" flipV="1">
            <a:off x="5638800" y="3733800"/>
            <a:ext cx="838200" cy="768350"/>
          </a:xfrm>
          <a:prstGeom prst="curvedUpArrow">
            <a:avLst>
              <a:gd name="adj1" fmla="val 30561"/>
              <a:gd name="adj2" fmla="val 52379"/>
              <a:gd name="adj3" fmla="val 35574"/>
            </a:avLst>
          </a:prstGeom>
          <a:solidFill>
            <a:srgbClr val="00FF00"/>
          </a:solidFill>
          <a:ln w="9525">
            <a:solidFill>
              <a:schemeClr val="tx1"/>
            </a:solidFill>
            <a:miter lim="800000"/>
            <a:headEnd/>
            <a:tailEnd/>
          </a:ln>
          <a:effectLst/>
        </p:spPr>
        <p:txBody>
          <a:bodyPr wrap="none" anchor="ctr"/>
          <a:lstStyle/>
          <a:p>
            <a:endParaRPr lang="en-US"/>
          </a:p>
        </p:txBody>
      </p:sp>
      <p:sp>
        <p:nvSpPr>
          <p:cNvPr id="50187" name="Text Box 11"/>
          <p:cNvSpPr txBox="1">
            <a:spLocks noChangeArrowheads="1"/>
          </p:cNvSpPr>
          <p:nvPr/>
        </p:nvSpPr>
        <p:spPr bwMode="auto">
          <a:xfrm>
            <a:off x="4648200" y="2209800"/>
            <a:ext cx="4267200" cy="396875"/>
          </a:xfrm>
          <a:prstGeom prst="rect">
            <a:avLst/>
          </a:prstGeom>
          <a:noFill/>
          <a:ln w="9525">
            <a:noFill/>
            <a:miter lim="800000"/>
            <a:headEnd/>
            <a:tailEnd/>
          </a:ln>
          <a:effectLst/>
        </p:spPr>
        <p:txBody>
          <a:bodyPr>
            <a:spAutoFit/>
          </a:bodyPr>
          <a:lstStyle/>
          <a:p>
            <a:pPr>
              <a:spcBef>
                <a:spcPct val="50000"/>
              </a:spcBef>
            </a:pPr>
            <a:r>
              <a:rPr lang="en-US" sz="2000" b="1" u="sng">
                <a:solidFill>
                  <a:schemeClr val="bg1"/>
                </a:solidFill>
              </a:rPr>
              <a:t>PREVENT Biofilm Formation</a:t>
            </a:r>
            <a:endParaRPr lang="en-US" sz="2000" b="1">
              <a:solidFill>
                <a:schemeClr val="bg1"/>
              </a:solidFill>
            </a:endParaRPr>
          </a:p>
        </p:txBody>
      </p:sp>
      <p:sp>
        <p:nvSpPr>
          <p:cNvPr id="50188" name="Text Box 12"/>
          <p:cNvSpPr txBox="1">
            <a:spLocks noChangeArrowheads="1"/>
          </p:cNvSpPr>
          <p:nvPr/>
        </p:nvSpPr>
        <p:spPr bwMode="auto">
          <a:xfrm>
            <a:off x="4495800" y="3276600"/>
            <a:ext cx="4343400" cy="366713"/>
          </a:xfrm>
          <a:prstGeom prst="rect">
            <a:avLst/>
          </a:prstGeom>
          <a:noFill/>
          <a:ln w="9525">
            <a:noFill/>
            <a:miter lim="800000"/>
            <a:headEnd/>
            <a:tailEnd/>
          </a:ln>
          <a:effectLst/>
        </p:spPr>
        <p:txBody>
          <a:bodyPr>
            <a:spAutoFit/>
          </a:bodyPr>
          <a:lstStyle/>
          <a:p>
            <a:pPr>
              <a:spcBef>
                <a:spcPct val="50000"/>
              </a:spcBef>
            </a:pPr>
            <a:r>
              <a:rPr lang="en-US" b="1">
                <a:solidFill>
                  <a:schemeClr val="bg1"/>
                </a:solidFill>
              </a:rPr>
              <a:t>PUSH       STOP        PUSH       STOP</a:t>
            </a:r>
          </a:p>
        </p:txBody>
      </p:sp>
      <p:sp>
        <p:nvSpPr>
          <p:cNvPr id="50189" name="AutoShape 13"/>
          <p:cNvSpPr>
            <a:spLocks noChangeArrowheads="1"/>
          </p:cNvSpPr>
          <p:nvPr/>
        </p:nvSpPr>
        <p:spPr bwMode="auto">
          <a:xfrm flipV="1">
            <a:off x="6629400" y="3733800"/>
            <a:ext cx="914400" cy="762000"/>
          </a:xfrm>
          <a:prstGeom prst="curvedUpArrow">
            <a:avLst>
              <a:gd name="adj1" fmla="val 24000"/>
              <a:gd name="adj2" fmla="val 48000"/>
              <a:gd name="adj3" fmla="val 33333"/>
            </a:avLst>
          </a:prstGeom>
          <a:solidFill>
            <a:srgbClr val="00FF00"/>
          </a:solidFill>
          <a:ln w="9525">
            <a:solidFill>
              <a:schemeClr val="tx1"/>
            </a:solidFill>
            <a:miter lim="800000"/>
            <a:headEnd/>
            <a:tailEnd/>
          </a:ln>
          <a:effectLst/>
        </p:spPr>
        <p:txBody>
          <a:bodyPr wrap="none" anchor="ctr"/>
          <a:lstStyle/>
          <a:p>
            <a:endParaRPr lang="en-US"/>
          </a:p>
        </p:txBody>
      </p:sp>
      <p:sp>
        <p:nvSpPr>
          <p:cNvPr id="50190" name="AutoShape 14"/>
          <p:cNvSpPr>
            <a:spLocks noChangeArrowheads="1"/>
          </p:cNvSpPr>
          <p:nvPr/>
        </p:nvSpPr>
        <p:spPr bwMode="auto">
          <a:xfrm rot="10785791" flipV="1">
            <a:off x="7620000" y="3733800"/>
            <a:ext cx="914400" cy="762000"/>
          </a:xfrm>
          <a:prstGeom prst="curvedUpArrow">
            <a:avLst>
              <a:gd name="adj1" fmla="val 24000"/>
              <a:gd name="adj2" fmla="val 48000"/>
              <a:gd name="adj3" fmla="val 33333"/>
            </a:avLst>
          </a:prstGeom>
          <a:solidFill>
            <a:srgbClr val="00FF00"/>
          </a:solidFill>
          <a:ln w="9525">
            <a:solidFill>
              <a:schemeClr val="tx1"/>
            </a:solidFill>
            <a:miter lim="800000"/>
            <a:headEnd/>
            <a:tailEnd/>
          </a:ln>
          <a:effectLst/>
        </p:spPr>
        <p:txBody>
          <a:bodyPr wrap="none" anchor="ctr"/>
          <a:lstStyle/>
          <a:p>
            <a:endParaRPr lang="en-US"/>
          </a:p>
        </p:txBody>
      </p:sp>
      <p:sp>
        <p:nvSpPr>
          <p:cNvPr id="50191" name="Text Box 15"/>
          <p:cNvSpPr txBox="1">
            <a:spLocks noChangeArrowheads="1"/>
          </p:cNvSpPr>
          <p:nvPr/>
        </p:nvSpPr>
        <p:spPr bwMode="auto">
          <a:xfrm>
            <a:off x="3886200" y="3657600"/>
            <a:ext cx="5257800" cy="519113"/>
          </a:xfrm>
          <a:prstGeom prst="rect">
            <a:avLst/>
          </a:prstGeom>
          <a:noFill/>
          <a:ln w="9525">
            <a:noFill/>
            <a:miter lim="800000"/>
            <a:headEnd/>
            <a:tailEnd/>
          </a:ln>
          <a:effectLst/>
        </p:spPr>
        <p:txBody>
          <a:bodyPr>
            <a:spAutoFit/>
          </a:bodyPr>
          <a:lstStyle/>
          <a:p>
            <a:pPr>
              <a:spcBef>
                <a:spcPct val="50000"/>
              </a:spcBef>
            </a:pPr>
            <a:r>
              <a:rPr lang="en-US" sz="2800" b="1">
                <a:solidFill>
                  <a:schemeClr val="bg1"/>
                </a:solidFill>
                <a:effectLst>
                  <a:outerShdw blurRad="38100" dist="38100" dir="2700000" algn="tl">
                    <a:srgbClr val="000000"/>
                  </a:outerShdw>
                </a:effectLst>
                <a:latin typeface="Verdana" pitchFamily="34" charset="0"/>
              </a:rPr>
              <a:t>Pulsatile Motion Creates</a:t>
            </a:r>
          </a:p>
        </p:txBody>
      </p:sp>
      <p:sp>
        <p:nvSpPr>
          <p:cNvPr id="50192" name="Text Box 16"/>
          <p:cNvSpPr txBox="1">
            <a:spLocks noChangeArrowheads="1"/>
          </p:cNvSpPr>
          <p:nvPr/>
        </p:nvSpPr>
        <p:spPr bwMode="auto">
          <a:xfrm>
            <a:off x="5105400" y="5105400"/>
            <a:ext cx="2895600" cy="1465263"/>
          </a:xfrm>
          <a:prstGeom prst="rect">
            <a:avLst/>
          </a:prstGeom>
          <a:noFill/>
          <a:ln w="9525">
            <a:noFill/>
            <a:miter lim="800000"/>
            <a:headEnd/>
            <a:tailEnd/>
          </a:ln>
          <a:effectLst/>
        </p:spPr>
        <p:txBody>
          <a:bodyPr>
            <a:spAutoFit/>
          </a:bodyPr>
          <a:lstStyle/>
          <a:p>
            <a:pPr algn="ctr">
              <a:spcBef>
                <a:spcPct val="50000"/>
              </a:spcBef>
            </a:pPr>
            <a:r>
              <a:rPr lang="en-US" b="1">
                <a:solidFill>
                  <a:schemeClr val="bg1"/>
                </a:solidFill>
              </a:rPr>
              <a:t>Turbulent flow reduces catheter residue on the inner surface of the catheter and prevents clot and fibrin formation.</a:t>
            </a:r>
          </a:p>
        </p:txBody>
      </p:sp>
      <p:sp>
        <p:nvSpPr>
          <p:cNvPr id="50193" name="WordArt 17" descr="Paper bag"/>
          <p:cNvSpPr>
            <a:spLocks noChangeArrowheads="1" noChangeShapeType="1" noTextEdit="1"/>
          </p:cNvSpPr>
          <p:nvPr/>
        </p:nvSpPr>
        <p:spPr bwMode="auto">
          <a:xfrm>
            <a:off x="5105400" y="4724400"/>
            <a:ext cx="3124200" cy="304800"/>
          </a:xfrm>
          <a:prstGeom prst="rect">
            <a:avLst/>
          </a:prstGeom>
        </p:spPr>
        <p:txBody>
          <a:bodyPr wrap="none" fromWordArt="1">
            <a:prstTxWarp prst="textPlain">
              <a:avLst>
                <a:gd name="adj" fmla="val 50000"/>
              </a:avLst>
            </a:prstTxWarp>
          </a:bodyPr>
          <a:lstStyle/>
          <a:p>
            <a:pPr algn="ctr"/>
            <a:r>
              <a:rPr lang="en-US" sz="2000" kern="10">
                <a:ln w="9525">
                  <a:solidFill>
                    <a:srgbClr val="339966"/>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Arial"/>
                <a:cs typeface="Arial"/>
              </a:rPr>
              <a:t>Turbulent Flow</a:t>
            </a:r>
          </a:p>
        </p:txBody>
      </p:sp>
      <p:sp>
        <p:nvSpPr>
          <p:cNvPr id="50194" name="AutoShape 18"/>
          <p:cNvSpPr>
            <a:spLocks noChangeArrowheads="1"/>
          </p:cNvSpPr>
          <p:nvPr/>
        </p:nvSpPr>
        <p:spPr bwMode="auto">
          <a:xfrm>
            <a:off x="5257800" y="3352800"/>
            <a:ext cx="381000" cy="228600"/>
          </a:xfrm>
          <a:prstGeom prst="leftRightArrow">
            <a:avLst>
              <a:gd name="adj1" fmla="val 50000"/>
              <a:gd name="adj2" fmla="val 33333"/>
            </a:avLst>
          </a:prstGeom>
          <a:solidFill>
            <a:srgbClr val="00FF00"/>
          </a:solidFill>
          <a:ln w="12700" cap="sq">
            <a:solidFill>
              <a:schemeClr val="tx1"/>
            </a:solidFill>
            <a:miter lim="800000"/>
            <a:headEnd type="none" w="sm" len="sm"/>
            <a:tailEnd type="none" w="sm" len="sm"/>
          </a:ln>
          <a:effectLst/>
        </p:spPr>
        <p:txBody>
          <a:bodyPr wrap="none" anchor="ctr"/>
          <a:lstStyle/>
          <a:p>
            <a:endParaRPr lang="en-US"/>
          </a:p>
        </p:txBody>
      </p:sp>
      <p:sp>
        <p:nvSpPr>
          <p:cNvPr id="50195" name="AutoShape 19"/>
          <p:cNvSpPr>
            <a:spLocks noChangeArrowheads="1"/>
          </p:cNvSpPr>
          <p:nvPr/>
        </p:nvSpPr>
        <p:spPr bwMode="auto">
          <a:xfrm>
            <a:off x="6324600" y="3352800"/>
            <a:ext cx="381000" cy="228600"/>
          </a:xfrm>
          <a:prstGeom prst="leftRightArrow">
            <a:avLst>
              <a:gd name="adj1" fmla="val 50000"/>
              <a:gd name="adj2" fmla="val 33333"/>
            </a:avLst>
          </a:prstGeom>
          <a:solidFill>
            <a:srgbClr val="00FF00"/>
          </a:solidFill>
          <a:ln w="12700" cap="sq">
            <a:solidFill>
              <a:schemeClr val="tx1"/>
            </a:solidFill>
            <a:miter lim="800000"/>
            <a:headEnd type="none" w="sm" len="sm"/>
            <a:tailEnd type="none" w="sm" len="sm"/>
          </a:ln>
          <a:effectLst/>
        </p:spPr>
        <p:txBody>
          <a:bodyPr wrap="none" anchor="ctr"/>
          <a:lstStyle/>
          <a:p>
            <a:endParaRPr lang="en-US"/>
          </a:p>
        </p:txBody>
      </p:sp>
      <p:sp>
        <p:nvSpPr>
          <p:cNvPr id="50196" name="AutoShape 20"/>
          <p:cNvSpPr>
            <a:spLocks noChangeArrowheads="1"/>
          </p:cNvSpPr>
          <p:nvPr/>
        </p:nvSpPr>
        <p:spPr bwMode="auto">
          <a:xfrm>
            <a:off x="7467600" y="3352800"/>
            <a:ext cx="381000" cy="228600"/>
          </a:xfrm>
          <a:prstGeom prst="leftRightArrow">
            <a:avLst>
              <a:gd name="adj1" fmla="val 50000"/>
              <a:gd name="adj2" fmla="val 33333"/>
            </a:avLst>
          </a:prstGeom>
          <a:solidFill>
            <a:srgbClr val="00FF00"/>
          </a:solidFill>
          <a:ln w="12700" cap="sq">
            <a:solidFill>
              <a:schemeClr val="tx1"/>
            </a:solidFill>
            <a:miter lim="800000"/>
            <a:headEnd type="none" w="sm" len="sm"/>
            <a:tailEnd type="none" w="sm" len="sm"/>
          </a:ln>
          <a:effectLst/>
        </p:spPr>
        <p:txBody>
          <a:bodyPr wrap="none" anchor="ctr"/>
          <a:lstStyle/>
          <a:p>
            <a:endParaRPr lang="en-US"/>
          </a:p>
        </p:txBody>
      </p:sp>
      <p:sp>
        <p:nvSpPr>
          <p:cNvPr id="50197" name="Text Box 21"/>
          <p:cNvSpPr txBox="1">
            <a:spLocks noChangeArrowheads="1"/>
          </p:cNvSpPr>
          <p:nvPr/>
        </p:nvSpPr>
        <p:spPr bwMode="auto">
          <a:xfrm>
            <a:off x="3657600" y="2590800"/>
            <a:ext cx="5486400" cy="64135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b="1" i="1">
                <a:solidFill>
                  <a:schemeClr val="bg1"/>
                </a:solidFill>
              </a:rPr>
              <a:t>Instead of just flushing with a steady flow…Use Pulsatile Flushing for ALL Central Lines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018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0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p:txBody>
          <a:bodyPr/>
          <a:lstStyle/>
          <a:p>
            <a:pPr>
              <a:lnSpc>
                <a:spcPct val="80000"/>
              </a:lnSpc>
            </a:pPr>
            <a:r>
              <a:rPr lang="en-US" sz="1600" b="1" u="sng"/>
              <a:t>Include This Information When You Page</a:t>
            </a:r>
            <a:endParaRPr lang="en-US" sz="1600"/>
          </a:p>
          <a:p>
            <a:pPr lvl="1">
              <a:lnSpc>
                <a:spcPct val="80000"/>
              </a:lnSpc>
            </a:pPr>
            <a:r>
              <a:rPr lang="en-US" sz="1400"/>
              <a:t>Unit/Area you are calling from </a:t>
            </a:r>
          </a:p>
          <a:p>
            <a:pPr lvl="1">
              <a:lnSpc>
                <a:spcPct val="80000"/>
              </a:lnSpc>
            </a:pPr>
            <a:r>
              <a:rPr lang="en-US" sz="1400"/>
              <a:t>Call Back Number</a:t>
            </a:r>
          </a:p>
          <a:p>
            <a:pPr lvl="1">
              <a:lnSpc>
                <a:spcPct val="80000"/>
              </a:lnSpc>
            </a:pPr>
            <a:r>
              <a:rPr lang="en-US" sz="1400"/>
              <a:t>Patient Room Number</a:t>
            </a:r>
          </a:p>
          <a:p>
            <a:pPr lvl="1">
              <a:lnSpc>
                <a:spcPct val="80000"/>
              </a:lnSpc>
            </a:pPr>
            <a:r>
              <a:rPr lang="en-US" sz="1400"/>
              <a:t>Patient Name</a:t>
            </a:r>
          </a:p>
          <a:p>
            <a:pPr lvl="1">
              <a:lnSpc>
                <a:spcPct val="80000"/>
              </a:lnSpc>
            </a:pPr>
            <a:r>
              <a:rPr lang="en-US" sz="1400"/>
              <a:t>What the patient needs (IV line, PICC line dressing, Port Access) </a:t>
            </a:r>
          </a:p>
          <a:p>
            <a:pPr lvl="1">
              <a:lnSpc>
                <a:spcPct val="80000"/>
              </a:lnSpc>
            </a:pPr>
            <a:r>
              <a:rPr lang="en-US" sz="1400"/>
              <a:t>Why (if applicable) </a:t>
            </a:r>
          </a:p>
          <a:p>
            <a:pPr>
              <a:lnSpc>
                <a:spcPct val="80000"/>
              </a:lnSpc>
            </a:pPr>
            <a:r>
              <a:rPr lang="en-US" sz="1600" b="1" u="sng"/>
              <a:t>When To Page The IV Team </a:t>
            </a:r>
            <a:endParaRPr lang="en-US" sz="1600" b="1" i="1"/>
          </a:p>
          <a:p>
            <a:pPr lvl="1">
              <a:lnSpc>
                <a:spcPct val="80000"/>
              </a:lnSpc>
            </a:pPr>
            <a:r>
              <a:rPr lang="en-US" sz="1400" b="1" i="1"/>
              <a:t>Questions about ANY/ ALL LINES</a:t>
            </a:r>
            <a:endParaRPr lang="en-US" sz="1400"/>
          </a:p>
          <a:p>
            <a:pPr lvl="1">
              <a:lnSpc>
                <a:spcPct val="80000"/>
              </a:lnSpc>
            </a:pPr>
            <a:r>
              <a:rPr lang="en-US" sz="1400"/>
              <a:t>IV Access and IV Placement</a:t>
            </a:r>
          </a:p>
          <a:p>
            <a:pPr lvl="1">
              <a:lnSpc>
                <a:spcPct val="80000"/>
              </a:lnSpc>
            </a:pPr>
            <a:r>
              <a:rPr lang="en-US" sz="1400"/>
              <a:t>Patient admitted with PICC and for all PICC dressing changes</a:t>
            </a:r>
          </a:p>
          <a:p>
            <a:pPr lvl="1">
              <a:lnSpc>
                <a:spcPct val="80000"/>
              </a:lnSpc>
            </a:pPr>
            <a:r>
              <a:rPr lang="en-US" sz="1400"/>
              <a:t>TPA repairs</a:t>
            </a:r>
          </a:p>
          <a:p>
            <a:pPr lvl="1">
              <a:lnSpc>
                <a:spcPct val="80000"/>
              </a:lnSpc>
            </a:pPr>
            <a:r>
              <a:rPr lang="en-US" sz="1400"/>
              <a:t>Phlebitis </a:t>
            </a:r>
            <a:endParaRPr lang="en-US" sz="1400" b="1" u="sng"/>
          </a:p>
          <a:p>
            <a:pPr>
              <a:lnSpc>
                <a:spcPct val="80000"/>
              </a:lnSpc>
            </a:pPr>
            <a:r>
              <a:rPr lang="en-US" sz="1600" b="1" u="sng"/>
              <a:t>PICC LINE PAGER IS FOR PLACEMENT ONLY</a:t>
            </a:r>
          </a:p>
          <a:p>
            <a:pPr lvl="1">
              <a:lnSpc>
                <a:spcPct val="80000"/>
              </a:lnSpc>
            </a:pPr>
            <a:r>
              <a:rPr lang="en-US" sz="1400" b="1" u="sng"/>
              <a:t>Page 12298</a:t>
            </a:r>
          </a:p>
          <a:p>
            <a:pPr lvl="1">
              <a:lnSpc>
                <a:spcPct val="80000"/>
              </a:lnSpc>
            </a:pPr>
            <a:r>
              <a:rPr lang="en-US" sz="1400" b="1" u="sng"/>
              <a:t>(Not for dressing changes or evaluations)</a:t>
            </a:r>
            <a:endParaRPr lang="en-US" sz="1400"/>
          </a:p>
          <a:p>
            <a:pPr lvl="1">
              <a:lnSpc>
                <a:spcPct val="80000"/>
              </a:lnSpc>
            </a:pPr>
            <a:endParaRPr lang="en-US" sz="1400"/>
          </a:p>
        </p:txBody>
      </p:sp>
      <p:pic>
        <p:nvPicPr>
          <p:cNvPr id="34820" name="Picture 4" descr="iv3"/>
          <p:cNvPicPr>
            <a:picLocks noChangeAspect="1" noChangeArrowheads="1"/>
          </p:cNvPicPr>
          <p:nvPr>
            <p:ph type="title"/>
          </p:nvPr>
        </p:nvPicPr>
        <p:blipFill>
          <a:blip r:embed="rId2" cstate="print"/>
          <a:srcRect/>
          <a:stretch>
            <a:fillRect/>
          </a:stretch>
        </p:blipFill>
        <p:spPr>
          <a:xfrm>
            <a:off x="914400" y="762000"/>
            <a:ext cx="1524000" cy="1143000"/>
          </a:xfrm>
          <a:prstGeom prst="rect">
            <a:avLst/>
          </a:prstGeom>
          <a:noFill/>
          <a:ln/>
        </p:spPr>
      </p:pic>
      <p:sp>
        <p:nvSpPr>
          <p:cNvPr id="34821" name="Text Box 5"/>
          <p:cNvSpPr txBox="1">
            <a:spLocks noChangeArrowheads="1"/>
          </p:cNvSpPr>
          <p:nvPr/>
        </p:nvSpPr>
        <p:spPr bwMode="auto">
          <a:xfrm>
            <a:off x="3200400" y="838200"/>
            <a:ext cx="4572000" cy="641350"/>
          </a:xfrm>
          <a:prstGeom prst="rect">
            <a:avLst/>
          </a:prstGeom>
          <a:noFill/>
          <a:ln w="9525">
            <a:noFill/>
            <a:miter lim="800000"/>
            <a:headEnd/>
            <a:tailEnd/>
          </a:ln>
          <a:effectLst/>
        </p:spPr>
        <p:txBody>
          <a:bodyPr>
            <a:spAutoFit/>
          </a:bodyPr>
          <a:lstStyle/>
          <a:p>
            <a:pPr>
              <a:spcBef>
                <a:spcPct val="50000"/>
              </a:spcBef>
            </a:pPr>
            <a:r>
              <a:rPr lang="en-US" sz="3600" b="1" i="1"/>
              <a:t>Paging the IV Team</a:t>
            </a:r>
          </a:p>
        </p:txBody>
      </p:sp>
      <p:pic>
        <p:nvPicPr>
          <p:cNvPr id="34822" name="Picture 6" descr="September (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34823" name="Picture 7" descr="October07"/>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34824" name="Picture 8" descr="September (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34825" name="Picture 9" descr="October07"/>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34826" name="Picture 10" descr="September (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34828" name="Picture 12" descr="October07"/>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34829" name="Picture 13" descr="September (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endParaRPr lang="en-US"/>
          </a:p>
        </p:txBody>
      </p:sp>
      <p:sp>
        <p:nvSpPr>
          <p:cNvPr id="64515" name="Rectangle 3"/>
          <p:cNvSpPr>
            <a:spLocks noGrp="1" noChangeArrowheads="1"/>
          </p:cNvSpPr>
          <p:nvPr>
            <p:ph type="body" idx="1"/>
          </p:nvPr>
        </p:nvSpPr>
        <p:spPr/>
        <p:txBody>
          <a:bodyPr/>
          <a:lstStyle/>
          <a:p>
            <a:endParaRPr lang="en-US"/>
          </a:p>
        </p:txBody>
      </p:sp>
      <p:pic>
        <p:nvPicPr>
          <p:cNvPr id="64516" name="Picture 4" descr="October0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4800600" y="533400"/>
            <a:ext cx="4038600" cy="1524000"/>
          </a:xfrm>
        </p:spPr>
        <p:txBody>
          <a:bodyPr/>
          <a:lstStyle/>
          <a:p>
            <a:pPr>
              <a:lnSpc>
                <a:spcPct val="90000"/>
              </a:lnSpc>
            </a:pPr>
            <a:r>
              <a:rPr lang="en-US" sz="3600" b="1" i="1"/>
              <a:t>IV Therapy</a:t>
            </a:r>
          </a:p>
          <a:p>
            <a:pPr>
              <a:lnSpc>
                <a:spcPct val="90000"/>
              </a:lnSpc>
            </a:pPr>
            <a:r>
              <a:rPr lang="en-US" sz="3600" b="1" i="1"/>
              <a:t>October </a:t>
            </a:r>
          </a:p>
          <a:p>
            <a:pPr>
              <a:lnSpc>
                <a:spcPct val="90000"/>
              </a:lnSpc>
            </a:pPr>
            <a:r>
              <a:rPr lang="en-US" sz="3600" b="1" i="1"/>
              <a:t>Tip of the Month</a:t>
            </a:r>
          </a:p>
        </p:txBody>
      </p:sp>
      <p:pic>
        <p:nvPicPr>
          <p:cNvPr id="7171" name="Picture 3" descr="iv3"/>
          <p:cNvPicPr>
            <a:picLocks noChangeAspect="1" noChangeArrowheads="1"/>
          </p:cNvPicPr>
          <p:nvPr>
            <p:ph type="ctrTitle"/>
          </p:nvPr>
        </p:nvPicPr>
        <p:blipFill>
          <a:blip r:embed="rId2" cstate="print"/>
          <a:srcRect/>
          <a:stretch>
            <a:fillRect/>
          </a:stretch>
        </p:blipFill>
        <p:spPr>
          <a:xfrm>
            <a:off x="1219200" y="1066800"/>
            <a:ext cx="2438400" cy="1752600"/>
          </a:xfrm>
          <a:prstGeom prst="rect">
            <a:avLst/>
          </a:prstGeom>
          <a:noFill/>
          <a:ln/>
        </p:spPr>
      </p:pic>
      <p:sp>
        <p:nvSpPr>
          <p:cNvPr id="7172" name="Text Box 4"/>
          <p:cNvSpPr txBox="1">
            <a:spLocks noChangeArrowheads="1"/>
          </p:cNvSpPr>
          <p:nvPr/>
        </p:nvSpPr>
        <p:spPr bwMode="auto">
          <a:xfrm>
            <a:off x="533400" y="2971800"/>
            <a:ext cx="4343400" cy="1793875"/>
          </a:xfrm>
          <a:prstGeom prst="rect">
            <a:avLst/>
          </a:prstGeom>
          <a:noFill/>
          <a:ln w="9525">
            <a:noFill/>
            <a:miter lim="800000"/>
            <a:headEnd/>
            <a:tailEnd/>
          </a:ln>
          <a:effectLst/>
        </p:spPr>
        <p:txBody>
          <a:bodyPr>
            <a:spAutoFit/>
          </a:bodyPr>
          <a:lstStyle/>
          <a:p>
            <a:pPr algn="ctr"/>
            <a:r>
              <a:rPr lang="en-US" sz="1400" b="1" u="sng"/>
              <a:t>Venous Phlebitis: Inflammation of the Vein</a:t>
            </a:r>
          </a:p>
          <a:p>
            <a:endParaRPr lang="en-US" sz="1400" b="1" u="sng"/>
          </a:p>
          <a:p>
            <a:r>
              <a:rPr lang="en-US" sz="1400" b="1" u="sng"/>
              <a:t>Signs and Symptoms</a:t>
            </a:r>
            <a:endParaRPr lang="en-US" sz="1400" b="1"/>
          </a:p>
          <a:p>
            <a:pPr>
              <a:buFontTx/>
              <a:buChar char="•"/>
            </a:pPr>
            <a:r>
              <a:rPr lang="en-US" sz="1400" b="1"/>
              <a:t> Pain with flushing or palpation of site</a:t>
            </a:r>
          </a:p>
          <a:p>
            <a:pPr>
              <a:buFontTx/>
              <a:buChar char="•"/>
            </a:pPr>
            <a:r>
              <a:rPr lang="en-US" sz="1400" b="1"/>
              <a:t> Edema</a:t>
            </a:r>
          </a:p>
          <a:p>
            <a:pPr>
              <a:buFontTx/>
              <a:buChar char="•"/>
            </a:pPr>
            <a:r>
              <a:rPr lang="en-US" sz="1400" b="1"/>
              <a:t> Erythema or red streak over vein</a:t>
            </a:r>
          </a:p>
          <a:p>
            <a:pPr>
              <a:buFontTx/>
              <a:buChar char="•"/>
            </a:pPr>
            <a:r>
              <a:rPr lang="en-US" sz="1400" b="1"/>
              <a:t> Palpable firmness of vein (strongly suggests</a:t>
            </a:r>
          </a:p>
          <a:p>
            <a:pPr>
              <a:buFontTx/>
              <a:buChar char="•"/>
            </a:pPr>
            <a:r>
              <a:rPr lang="en-US" sz="1400" b="1"/>
              <a:t> thrombophlebitis)</a:t>
            </a:r>
            <a:endParaRPr lang="en-US" sz="1400" b="1" u="sng"/>
          </a:p>
        </p:txBody>
      </p:sp>
      <p:sp>
        <p:nvSpPr>
          <p:cNvPr id="7173" name="Rectangle 5" descr="Basic PICC Class 062"/>
          <p:cNvSpPr>
            <a:spLocks noGrp="1" noChangeAspect="1" noChangeArrowheads="1"/>
          </p:cNvSpPr>
          <p:nvPr isPhoto="1"/>
        </p:nvSpPr>
        <p:spPr bwMode="auto">
          <a:xfrm>
            <a:off x="5257800" y="5410200"/>
            <a:ext cx="3352800" cy="1219200"/>
          </a:xfrm>
          <a:prstGeom prst="rect">
            <a:avLst/>
          </a:prstGeom>
          <a:blipFill dpi="0" rotWithShape="1">
            <a:blip r:embed="rId3" cstate="print"/>
            <a:srcRect/>
            <a:stretch>
              <a:fillRect b="-85661"/>
            </a:stretch>
          </a:blipFill>
          <a:ln w="9525">
            <a:solidFill>
              <a:schemeClr val="tx1"/>
            </a:solidFill>
            <a:miter lim="800000"/>
            <a:headEnd/>
            <a:tailEnd/>
          </a:ln>
          <a:effectLst/>
        </p:spPr>
        <p:txBody>
          <a:bodyPr/>
          <a:lstStyle/>
          <a:p>
            <a:endParaRPr lang="en-US"/>
          </a:p>
        </p:txBody>
      </p:sp>
      <p:sp>
        <p:nvSpPr>
          <p:cNvPr id="7174" name="Rectangle 6" descr="Basic PICC Class 050"/>
          <p:cNvSpPr>
            <a:spLocks noGrp="1" noChangeAspect="1" noChangeArrowheads="1"/>
          </p:cNvSpPr>
          <p:nvPr isPhoto="1"/>
        </p:nvSpPr>
        <p:spPr bwMode="auto">
          <a:xfrm flipH="1">
            <a:off x="5867400" y="2971800"/>
            <a:ext cx="1419225" cy="1828800"/>
          </a:xfrm>
          <a:prstGeom prst="rect">
            <a:avLst/>
          </a:prstGeom>
          <a:blipFill dpi="0" rotWithShape="1">
            <a:blip r:embed="rId4" cstate="print"/>
            <a:srcRect/>
            <a:stretch>
              <a:fillRect b="-14947"/>
            </a:stretch>
          </a:blipFill>
          <a:ln w="9525">
            <a:solidFill>
              <a:schemeClr val="tx1"/>
            </a:solidFill>
            <a:miter lim="800000"/>
            <a:headEnd/>
            <a:tailEnd/>
          </a:ln>
          <a:effectLst/>
        </p:spPr>
        <p:txBody>
          <a:bodyPr/>
          <a:lstStyle/>
          <a:p>
            <a:endParaRPr lang="en-US"/>
          </a:p>
        </p:txBody>
      </p:sp>
      <p:sp>
        <p:nvSpPr>
          <p:cNvPr id="7175" name="Text Box 7"/>
          <p:cNvSpPr txBox="1">
            <a:spLocks noChangeArrowheads="1"/>
          </p:cNvSpPr>
          <p:nvPr/>
        </p:nvSpPr>
        <p:spPr bwMode="auto">
          <a:xfrm>
            <a:off x="1447800" y="2209800"/>
            <a:ext cx="6934200" cy="1158875"/>
          </a:xfrm>
          <a:prstGeom prst="rect">
            <a:avLst/>
          </a:prstGeom>
          <a:noFill/>
          <a:ln w="9525">
            <a:noFill/>
            <a:miter lim="800000"/>
            <a:headEnd/>
            <a:tailEnd/>
          </a:ln>
          <a:effectLst/>
        </p:spPr>
        <p:txBody>
          <a:bodyPr>
            <a:spAutoFit/>
          </a:bodyPr>
          <a:lstStyle/>
          <a:p>
            <a:pPr algn="ctr"/>
            <a:r>
              <a:rPr lang="en-US" sz="2000" b="1">
                <a:solidFill>
                  <a:srgbClr val="FF0000"/>
                </a:solidFill>
              </a:rPr>
              <a:t>“If it’s RED it’s DEAD”</a:t>
            </a:r>
          </a:p>
          <a:p>
            <a:pPr algn="ctr"/>
            <a:r>
              <a:rPr lang="en-US" sz="2000" b="1">
                <a:solidFill>
                  <a:srgbClr val="FF0000"/>
                </a:solidFill>
              </a:rPr>
              <a:t>“If it’s SORE….NO MORE”</a:t>
            </a:r>
          </a:p>
          <a:p>
            <a:pPr>
              <a:spcBef>
                <a:spcPct val="50000"/>
              </a:spcBef>
            </a:pPr>
            <a:endParaRPr lang="en-US" sz="2000"/>
          </a:p>
        </p:txBody>
      </p:sp>
      <p:sp>
        <p:nvSpPr>
          <p:cNvPr id="7176" name="Text Box 8"/>
          <p:cNvSpPr txBox="1">
            <a:spLocks noChangeArrowheads="1"/>
          </p:cNvSpPr>
          <p:nvPr/>
        </p:nvSpPr>
        <p:spPr bwMode="auto">
          <a:xfrm>
            <a:off x="1143000" y="5029200"/>
            <a:ext cx="3810000" cy="1192213"/>
          </a:xfrm>
          <a:prstGeom prst="rect">
            <a:avLst/>
          </a:prstGeom>
          <a:noFill/>
          <a:ln w="9525">
            <a:noFill/>
            <a:miter lim="800000"/>
            <a:headEnd/>
            <a:tailEnd/>
          </a:ln>
          <a:effectLst/>
        </p:spPr>
        <p:txBody>
          <a:bodyPr>
            <a:spAutoFit/>
          </a:bodyPr>
          <a:lstStyle/>
          <a:p>
            <a:r>
              <a:rPr lang="en-US" sz="1600" b="1" u="sng"/>
              <a:t>What To Do</a:t>
            </a:r>
            <a:endParaRPr lang="en-US" sz="1600" b="1"/>
          </a:p>
          <a:p>
            <a:r>
              <a:rPr lang="en-US" sz="1600" b="1"/>
              <a:t>For any or all of the above signs/symptoms, D/C the IV</a:t>
            </a:r>
          </a:p>
          <a:p>
            <a:pPr>
              <a:spcBef>
                <a:spcPct val="50000"/>
              </a:spcBef>
            </a:pPr>
            <a:r>
              <a:rPr lang="en-US" sz="1600"/>
              <a:t>Call the IV Team for 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Cj04112540000[1]"/>
          <p:cNvPicPr>
            <a:picLocks noChangeAspect="1" noChangeArrowheads="1"/>
          </p:cNvPicPr>
          <p:nvPr/>
        </p:nvPicPr>
        <p:blipFill>
          <a:blip r:embed="rId2" cstate="print"/>
          <a:srcRect/>
          <a:stretch>
            <a:fillRect/>
          </a:stretch>
        </p:blipFill>
        <p:spPr bwMode="auto">
          <a:xfrm>
            <a:off x="5867400" y="2590800"/>
            <a:ext cx="2206625" cy="2074863"/>
          </a:xfrm>
          <a:prstGeom prst="rect">
            <a:avLst/>
          </a:prstGeom>
          <a:noFill/>
        </p:spPr>
      </p:pic>
      <p:sp>
        <p:nvSpPr>
          <p:cNvPr id="10243" name="Rectangle 3"/>
          <p:cNvSpPr>
            <a:spLocks noGrp="1" noChangeArrowheads="1"/>
          </p:cNvSpPr>
          <p:nvPr>
            <p:ph type="subTitle" idx="1"/>
          </p:nvPr>
        </p:nvSpPr>
        <p:spPr>
          <a:xfrm>
            <a:off x="4800600" y="533400"/>
            <a:ext cx="4038600" cy="1524000"/>
          </a:xfrm>
        </p:spPr>
        <p:txBody>
          <a:bodyPr/>
          <a:lstStyle/>
          <a:p>
            <a:pPr>
              <a:lnSpc>
                <a:spcPct val="90000"/>
              </a:lnSpc>
            </a:pPr>
            <a:r>
              <a:rPr lang="en-US" sz="3600" b="1" i="1"/>
              <a:t>IV Therapy</a:t>
            </a:r>
          </a:p>
          <a:p>
            <a:pPr>
              <a:lnSpc>
                <a:spcPct val="90000"/>
              </a:lnSpc>
            </a:pPr>
            <a:r>
              <a:rPr lang="en-US" sz="3600" b="1" i="1"/>
              <a:t>November</a:t>
            </a:r>
          </a:p>
          <a:p>
            <a:pPr>
              <a:lnSpc>
                <a:spcPct val="90000"/>
              </a:lnSpc>
            </a:pPr>
            <a:r>
              <a:rPr lang="en-US" sz="3600" b="1" i="1"/>
              <a:t> Tip of the Month</a:t>
            </a:r>
          </a:p>
        </p:txBody>
      </p:sp>
      <p:pic>
        <p:nvPicPr>
          <p:cNvPr id="10244" name="Picture 4" descr="iv3"/>
          <p:cNvPicPr>
            <a:picLocks noChangeAspect="1" noChangeArrowheads="1"/>
          </p:cNvPicPr>
          <p:nvPr>
            <p:ph type="ctrTitle"/>
          </p:nvPr>
        </p:nvPicPr>
        <p:blipFill>
          <a:blip r:embed="rId3" cstate="print"/>
          <a:srcRect/>
          <a:stretch>
            <a:fillRect/>
          </a:stretch>
        </p:blipFill>
        <p:spPr>
          <a:xfrm>
            <a:off x="1219200" y="1066800"/>
            <a:ext cx="2438400" cy="1752600"/>
          </a:xfrm>
          <a:prstGeom prst="rect">
            <a:avLst/>
          </a:prstGeom>
          <a:noFill/>
          <a:ln/>
        </p:spPr>
      </p:pic>
      <p:sp>
        <p:nvSpPr>
          <p:cNvPr id="10245" name="Text Box 5"/>
          <p:cNvSpPr txBox="1">
            <a:spLocks noChangeArrowheads="1"/>
          </p:cNvSpPr>
          <p:nvPr/>
        </p:nvSpPr>
        <p:spPr bwMode="auto">
          <a:xfrm>
            <a:off x="304800" y="2819400"/>
            <a:ext cx="4572000" cy="2465388"/>
          </a:xfrm>
          <a:prstGeom prst="rect">
            <a:avLst/>
          </a:prstGeom>
          <a:noFill/>
          <a:ln w="9525">
            <a:noFill/>
            <a:miter lim="800000"/>
            <a:headEnd/>
            <a:tailEnd/>
          </a:ln>
          <a:effectLst/>
        </p:spPr>
        <p:txBody>
          <a:bodyPr>
            <a:spAutoFit/>
          </a:bodyPr>
          <a:lstStyle/>
          <a:p>
            <a:pPr marL="342900" indent="-342900"/>
            <a:r>
              <a:rPr lang="en-US" sz="1600" b="1" u="sng"/>
              <a:t>Scrub the HUB before you Flush! </a:t>
            </a:r>
          </a:p>
          <a:p>
            <a:pPr marL="342900" indent="-342900"/>
            <a:endParaRPr lang="en-US" sz="1600" b="1" u="sng"/>
          </a:p>
          <a:p>
            <a:pPr marL="342900" indent="-342900">
              <a:buFontTx/>
              <a:buAutoNum type="arabicPeriod"/>
            </a:pPr>
            <a:r>
              <a:rPr lang="en-US" sz="1400" b="1">
                <a:solidFill>
                  <a:srgbClr val="FF0000"/>
                </a:solidFill>
              </a:rPr>
              <a:t>Scrub the</a:t>
            </a:r>
            <a:r>
              <a:rPr lang="en-US" sz="1400" b="1"/>
              <a:t> </a:t>
            </a:r>
            <a:r>
              <a:rPr lang="en-US" sz="1400" b="1">
                <a:solidFill>
                  <a:srgbClr val="FF0000"/>
                </a:solidFill>
              </a:rPr>
              <a:t>HUB for any IV/CVC</a:t>
            </a:r>
            <a:r>
              <a:rPr lang="en-US" sz="1400" b="1"/>
              <a:t> access with pressure and friction for 15 seconds  with alcohol and allow to dry.</a:t>
            </a:r>
          </a:p>
          <a:p>
            <a:pPr marL="342900" indent="-342900">
              <a:buFontTx/>
              <a:buAutoNum type="arabicPeriod"/>
            </a:pPr>
            <a:endParaRPr lang="en-US" sz="1400" b="1"/>
          </a:p>
          <a:p>
            <a:pPr marL="342900" indent="-342900">
              <a:buFontTx/>
              <a:buAutoNum type="arabicPeriod" startAt="2"/>
            </a:pPr>
            <a:r>
              <a:rPr lang="en-US" sz="1400" b="1"/>
              <a:t>Scrub entire hub tip, including luer lock and groves EVERYTIME you start a piggyback, give an IV push or anytime you need to access any CVC or PIV.</a:t>
            </a:r>
          </a:p>
          <a:p>
            <a:pPr marL="342900" indent="-342900"/>
            <a:r>
              <a:rPr lang="en-US" sz="1200" b="1"/>
              <a:t>	</a:t>
            </a:r>
            <a:endParaRPr lang="en-US" sz="1200" b="1">
              <a:solidFill>
                <a:srgbClr val="FF0000"/>
              </a:solidFill>
            </a:endParaRPr>
          </a:p>
        </p:txBody>
      </p:sp>
      <p:pic>
        <p:nvPicPr>
          <p:cNvPr id="10246" name="Picture 6" descr="MPj03846970000[1]"/>
          <p:cNvPicPr>
            <a:picLocks noChangeAspect="1" noChangeArrowheads="1"/>
          </p:cNvPicPr>
          <p:nvPr/>
        </p:nvPicPr>
        <p:blipFill>
          <a:blip r:embed="rId4" cstate="print"/>
          <a:srcRect/>
          <a:stretch>
            <a:fillRect/>
          </a:stretch>
        </p:blipFill>
        <p:spPr bwMode="auto">
          <a:xfrm>
            <a:off x="8077200" y="609600"/>
            <a:ext cx="914400" cy="858838"/>
          </a:xfrm>
          <a:prstGeom prst="rect">
            <a:avLst/>
          </a:prstGeom>
          <a:noFill/>
        </p:spPr>
      </p:pic>
      <p:pic>
        <p:nvPicPr>
          <p:cNvPr id="10247" name="Picture 7" descr="20029e"/>
          <p:cNvPicPr>
            <a:picLocks noChangeAspect="1" noChangeArrowheads="1"/>
          </p:cNvPicPr>
          <p:nvPr/>
        </p:nvPicPr>
        <p:blipFill>
          <a:blip r:embed="rId5" cstate="print"/>
          <a:srcRect/>
          <a:stretch>
            <a:fillRect/>
          </a:stretch>
        </p:blipFill>
        <p:spPr bwMode="auto">
          <a:xfrm>
            <a:off x="304800" y="6096000"/>
            <a:ext cx="4210050" cy="333375"/>
          </a:xfrm>
          <a:prstGeom prst="rect">
            <a:avLst/>
          </a:prstGeom>
          <a:noFill/>
        </p:spPr>
      </p:pic>
      <p:sp>
        <p:nvSpPr>
          <p:cNvPr id="10248" name="Line 8"/>
          <p:cNvSpPr>
            <a:spLocks noChangeShapeType="1"/>
          </p:cNvSpPr>
          <p:nvPr/>
        </p:nvSpPr>
        <p:spPr bwMode="auto">
          <a:xfrm>
            <a:off x="2895600" y="5791200"/>
            <a:ext cx="457200" cy="381000"/>
          </a:xfrm>
          <a:prstGeom prst="line">
            <a:avLst/>
          </a:prstGeom>
          <a:noFill/>
          <a:ln w="9525">
            <a:solidFill>
              <a:schemeClr val="tx1"/>
            </a:solidFill>
            <a:round/>
            <a:headEnd/>
            <a:tailEnd type="triangle" w="med" len="med"/>
          </a:ln>
          <a:effectLst/>
        </p:spPr>
        <p:txBody>
          <a:bodyPr/>
          <a:lstStyle/>
          <a:p>
            <a:endParaRPr lang="en-US"/>
          </a:p>
        </p:txBody>
      </p:sp>
      <p:pic>
        <p:nvPicPr>
          <p:cNvPr id="10249" name="Picture 9" descr="SA-01-P-s">
            <a:hlinkClick r:id="rId6"/>
          </p:cNvPr>
          <p:cNvPicPr>
            <a:picLocks noChangeAspect="1" noChangeArrowheads="1"/>
          </p:cNvPicPr>
          <p:nvPr/>
        </p:nvPicPr>
        <p:blipFill>
          <a:blip r:embed="rId7" cstate="print"/>
          <a:srcRect/>
          <a:stretch>
            <a:fillRect/>
          </a:stretch>
        </p:blipFill>
        <p:spPr bwMode="auto">
          <a:xfrm>
            <a:off x="1981200" y="5181600"/>
            <a:ext cx="819150" cy="819150"/>
          </a:xfrm>
          <a:prstGeom prst="rect">
            <a:avLst/>
          </a:prstGeom>
          <a:noFill/>
        </p:spPr>
      </p:pic>
      <p:grpSp>
        <p:nvGrpSpPr>
          <p:cNvPr id="10250" name="Group 10"/>
          <p:cNvGrpSpPr>
            <a:grpSpLocks/>
          </p:cNvGrpSpPr>
          <p:nvPr/>
        </p:nvGrpSpPr>
        <p:grpSpPr bwMode="auto">
          <a:xfrm>
            <a:off x="4800600" y="5257800"/>
            <a:ext cx="2209800" cy="1295400"/>
            <a:chOff x="1082" y="576"/>
            <a:chExt cx="3596" cy="3462"/>
          </a:xfrm>
        </p:grpSpPr>
        <p:grpSp>
          <p:nvGrpSpPr>
            <p:cNvPr id="10251" name="Group 11"/>
            <p:cNvGrpSpPr>
              <a:grpSpLocks/>
            </p:cNvGrpSpPr>
            <p:nvPr/>
          </p:nvGrpSpPr>
          <p:grpSpPr bwMode="auto">
            <a:xfrm>
              <a:off x="1082" y="576"/>
              <a:ext cx="3596" cy="3462"/>
              <a:chOff x="1082" y="576"/>
              <a:chExt cx="3596" cy="3462"/>
            </a:xfrm>
          </p:grpSpPr>
          <p:pic>
            <p:nvPicPr>
              <p:cNvPr id="10252" name="Picture 12" descr="02a"/>
              <p:cNvPicPr>
                <a:picLocks noChangeAspect="1" noChangeArrowheads="1"/>
              </p:cNvPicPr>
              <p:nvPr/>
            </p:nvPicPr>
            <p:blipFill>
              <a:blip r:embed="rId8" cstate="print"/>
              <a:srcRect/>
              <a:stretch>
                <a:fillRect/>
              </a:stretch>
            </p:blipFill>
            <p:spPr bwMode="auto">
              <a:xfrm>
                <a:off x="1082" y="576"/>
                <a:ext cx="3596" cy="3462"/>
              </a:xfrm>
              <a:prstGeom prst="rect">
                <a:avLst/>
              </a:prstGeom>
              <a:noFill/>
            </p:spPr>
          </p:pic>
          <p:sp>
            <p:nvSpPr>
              <p:cNvPr id="10253" name="Oval 13"/>
              <p:cNvSpPr>
                <a:spLocks noChangeArrowheads="1"/>
              </p:cNvSpPr>
              <p:nvPr/>
            </p:nvSpPr>
            <p:spPr bwMode="auto">
              <a:xfrm>
                <a:off x="1728" y="1488"/>
                <a:ext cx="912" cy="816"/>
              </a:xfrm>
              <a:prstGeom prst="ellipse">
                <a:avLst/>
              </a:prstGeom>
              <a:noFill/>
              <a:ln w="38100">
                <a:solidFill>
                  <a:schemeClr val="tx1"/>
                </a:solidFill>
                <a:round/>
                <a:headEnd/>
                <a:tailEnd/>
              </a:ln>
              <a:effectLst/>
            </p:spPr>
            <p:txBody>
              <a:bodyPr wrap="none" anchor="ctr"/>
              <a:lstStyle/>
              <a:p>
                <a:endParaRPr lang="en-US"/>
              </a:p>
            </p:txBody>
          </p:sp>
          <p:sp>
            <p:nvSpPr>
              <p:cNvPr id="10254" name="Oval 14"/>
              <p:cNvSpPr>
                <a:spLocks noChangeArrowheads="1"/>
              </p:cNvSpPr>
              <p:nvPr/>
            </p:nvSpPr>
            <p:spPr bwMode="auto">
              <a:xfrm>
                <a:off x="3312" y="2064"/>
                <a:ext cx="432" cy="336"/>
              </a:xfrm>
              <a:prstGeom prst="ellipse">
                <a:avLst/>
              </a:prstGeom>
              <a:noFill/>
              <a:ln w="38100">
                <a:solidFill>
                  <a:schemeClr val="tx1"/>
                </a:solidFill>
                <a:round/>
                <a:headEnd/>
                <a:tailEnd/>
              </a:ln>
              <a:effectLst/>
            </p:spPr>
            <p:txBody>
              <a:bodyPr wrap="none" anchor="ctr"/>
              <a:lstStyle/>
              <a:p>
                <a:endParaRPr lang="en-US"/>
              </a:p>
            </p:txBody>
          </p:sp>
          <p:sp>
            <p:nvSpPr>
              <p:cNvPr id="10255" name="Line 15"/>
              <p:cNvSpPr>
                <a:spLocks noChangeShapeType="1"/>
              </p:cNvSpPr>
              <p:nvPr/>
            </p:nvSpPr>
            <p:spPr bwMode="auto">
              <a:xfrm flipH="1">
                <a:off x="2784" y="672"/>
                <a:ext cx="96" cy="3168"/>
              </a:xfrm>
              <a:prstGeom prst="line">
                <a:avLst/>
              </a:prstGeom>
              <a:noFill/>
              <a:ln w="57150">
                <a:solidFill>
                  <a:srgbClr val="003300"/>
                </a:solidFill>
                <a:round/>
                <a:headEnd/>
                <a:tailEnd/>
              </a:ln>
              <a:effectLst/>
            </p:spPr>
            <p:txBody>
              <a:bodyPr/>
              <a:lstStyle/>
              <a:p>
                <a:endParaRPr lang="en-US"/>
              </a:p>
            </p:txBody>
          </p:sp>
        </p:grpSp>
        <p:sp>
          <p:nvSpPr>
            <p:cNvPr id="10256" name="Text Box 16"/>
            <p:cNvSpPr txBox="1">
              <a:spLocks noChangeArrowheads="1"/>
            </p:cNvSpPr>
            <p:nvPr/>
          </p:nvSpPr>
          <p:spPr bwMode="auto">
            <a:xfrm>
              <a:off x="1439" y="2401"/>
              <a:ext cx="1252" cy="653"/>
            </a:xfrm>
            <a:prstGeom prst="rect">
              <a:avLst/>
            </a:prstGeom>
            <a:solidFill>
              <a:srgbClr val="FF0000"/>
            </a:solidFill>
            <a:ln w="9525">
              <a:noFill/>
              <a:miter lim="800000"/>
              <a:headEnd/>
              <a:tailEnd/>
            </a:ln>
            <a:effectLst/>
          </p:spPr>
          <p:txBody>
            <a:bodyPr lIns="91432" tIns="45716" rIns="91432" bIns="45716">
              <a:spAutoFit/>
            </a:bodyPr>
            <a:lstStyle/>
            <a:p>
              <a:pPr algn="ctr">
                <a:spcBef>
                  <a:spcPct val="50000"/>
                </a:spcBef>
              </a:pPr>
              <a:r>
                <a:rPr lang="en-US" sz="1000" b="1">
                  <a:latin typeface="Times New Roman" pitchFamily="18" charset="0"/>
                </a:rPr>
                <a:t>1</a:t>
              </a:r>
            </a:p>
          </p:txBody>
        </p:sp>
        <p:sp>
          <p:nvSpPr>
            <p:cNvPr id="10257" name="Text Box 17"/>
            <p:cNvSpPr txBox="1">
              <a:spLocks noChangeArrowheads="1"/>
            </p:cNvSpPr>
            <p:nvPr/>
          </p:nvSpPr>
          <p:spPr bwMode="auto">
            <a:xfrm>
              <a:off x="3069" y="2638"/>
              <a:ext cx="1201" cy="653"/>
            </a:xfrm>
            <a:prstGeom prst="rect">
              <a:avLst/>
            </a:prstGeom>
            <a:solidFill>
              <a:srgbClr val="33CC33"/>
            </a:solidFill>
            <a:ln w="9525">
              <a:noFill/>
              <a:miter lim="800000"/>
              <a:headEnd/>
              <a:tailEnd/>
            </a:ln>
            <a:effectLst/>
          </p:spPr>
          <p:txBody>
            <a:bodyPr lIns="91432" tIns="45716" rIns="91432" bIns="45716">
              <a:spAutoFit/>
            </a:bodyPr>
            <a:lstStyle/>
            <a:p>
              <a:pPr>
                <a:spcBef>
                  <a:spcPct val="50000"/>
                </a:spcBef>
              </a:pPr>
              <a:r>
                <a:rPr lang="en-US" sz="1000" b="1">
                  <a:latin typeface="Times New Roman" pitchFamily="18" charset="0"/>
                </a:rPr>
                <a:t>2</a:t>
              </a:r>
            </a:p>
          </p:txBody>
        </p:sp>
        <p:sp>
          <p:nvSpPr>
            <p:cNvPr id="10258" name="Line 18"/>
            <p:cNvSpPr>
              <a:spLocks noChangeShapeType="1"/>
            </p:cNvSpPr>
            <p:nvPr/>
          </p:nvSpPr>
          <p:spPr bwMode="auto">
            <a:xfrm flipH="1">
              <a:off x="3696" y="1632"/>
              <a:ext cx="528" cy="528"/>
            </a:xfrm>
            <a:prstGeom prst="line">
              <a:avLst/>
            </a:prstGeom>
            <a:noFill/>
            <a:ln w="28575">
              <a:solidFill>
                <a:schemeClr val="tx1"/>
              </a:solidFill>
              <a:round/>
              <a:headEnd/>
              <a:tailEnd type="triangle" w="med" len="med"/>
            </a:ln>
            <a:effectLst/>
          </p:spPr>
          <p:txBody>
            <a:bodyPr/>
            <a:lstStyle/>
            <a:p>
              <a:endParaRPr lang="en-US"/>
            </a:p>
          </p:txBody>
        </p:sp>
        <p:sp>
          <p:nvSpPr>
            <p:cNvPr id="10259" name="Line 19"/>
            <p:cNvSpPr>
              <a:spLocks noChangeShapeType="1"/>
            </p:cNvSpPr>
            <p:nvPr/>
          </p:nvSpPr>
          <p:spPr bwMode="auto">
            <a:xfrm flipH="1">
              <a:off x="2640" y="1632"/>
              <a:ext cx="1584" cy="192"/>
            </a:xfrm>
            <a:prstGeom prst="line">
              <a:avLst/>
            </a:prstGeom>
            <a:noFill/>
            <a:ln w="38100">
              <a:solidFill>
                <a:schemeClr val="tx1"/>
              </a:solidFill>
              <a:round/>
              <a:headEnd/>
              <a:tailEnd type="triangle" w="med" len="med"/>
            </a:ln>
            <a:effectLst/>
          </p:spPr>
          <p:txBody>
            <a:bodyPr/>
            <a:lstStyle/>
            <a:p>
              <a:endParaRPr lang="en-US"/>
            </a:p>
          </p:txBody>
        </p:sp>
      </p:grpSp>
      <p:sp>
        <p:nvSpPr>
          <p:cNvPr id="10260" name="Rectangle 20"/>
          <p:cNvSpPr>
            <a:spLocks noChangeArrowheads="1"/>
          </p:cNvSpPr>
          <p:nvPr/>
        </p:nvSpPr>
        <p:spPr bwMode="auto">
          <a:xfrm>
            <a:off x="7086600" y="5334000"/>
            <a:ext cx="1676400" cy="1355725"/>
          </a:xfrm>
          <a:prstGeom prst="rect">
            <a:avLst/>
          </a:prstGeom>
          <a:noFill/>
          <a:ln w="9525">
            <a:noFill/>
            <a:miter lim="800000"/>
            <a:headEnd/>
            <a:tailEnd/>
          </a:ln>
          <a:effectLst/>
        </p:spPr>
        <p:txBody>
          <a:bodyPr>
            <a:spAutoFit/>
          </a:bodyPr>
          <a:lstStyle/>
          <a:p>
            <a:pPr eaLnBrk="0" hangingPunct="0"/>
            <a:r>
              <a:rPr lang="en-US" sz="1200" b="1" u="sng"/>
              <a:t>Culture Results:</a:t>
            </a:r>
          </a:p>
          <a:p>
            <a:pPr eaLnBrk="0" hangingPunct="0"/>
            <a:r>
              <a:rPr lang="en-US" sz="1200" b="1" u="sng"/>
              <a:t>Evidence of Valve Contamination </a:t>
            </a:r>
          </a:p>
          <a:p>
            <a:pPr eaLnBrk="0" hangingPunct="0"/>
            <a:endParaRPr lang="en-US" sz="1200" b="1" u="sng"/>
          </a:p>
          <a:p>
            <a:pPr eaLnBrk="0" hangingPunct="0"/>
            <a:r>
              <a:rPr lang="en-US" sz="1000"/>
              <a:t>1 = No Alcohol Scrub</a:t>
            </a:r>
          </a:p>
          <a:p>
            <a:pPr eaLnBrk="0" hangingPunct="0"/>
            <a:r>
              <a:rPr lang="en-US" sz="1000"/>
              <a:t>2 = Alcohol Scrub</a:t>
            </a:r>
          </a:p>
          <a:p>
            <a:pPr>
              <a:spcBef>
                <a:spcPct val="50000"/>
              </a:spcBef>
            </a:pPr>
            <a:endParaRPr lang="en-US" sz="1000" b="1"/>
          </a:p>
        </p:txBody>
      </p:sp>
      <p:pic>
        <p:nvPicPr>
          <p:cNvPr id="10261" name="Picture 21" descr="p_smartsite">
            <a:hlinkClick r:id="rId9"/>
          </p:cNvPr>
          <p:cNvPicPr>
            <a:picLocks noChangeAspect="1" noChangeArrowheads="1"/>
          </p:cNvPicPr>
          <p:nvPr/>
        </p:nvPicPr>
        <p:blipFill>
          <a:blip r:embed="rId10" cstate="print"/>
          <a:srcRect/>
          <a:stretch>
            <a:fillRect/>
          </a:stretch>
        </p:blipFill>
        <p:spPr bwMode="auto">
          <a:xfrm rot="-40273502">
            <a:off x="6491288" y="3262312"/>
            <a:ext cx="838200" cy="714375"/>
          </a:xfrm>
          <a:prstGeom prst="rect">
            <a:avLst/>
          </a:prstGeom>
          <a:noFill/>
        </p:spPr>
      </p:pic>
      <p:pic>
        <p:nvPicPr>
          <p:cNvPr id="10262" name="Picture 22" descr="MCj03401420000[1]"/>
          <p:cNvPicPr>
            <a:picLocks noChangeAspect="1" noChangeArrowheads="1"/>
          </p:cNvPicPr>
          <p:nvPr/>
        </p:nvPicPr>
        <p:blipFill>
          <a:blip r:embed="rId11" cstate="print"/>
          <a:srcRect/>
          <a:stretch>
            <a:fillRect/>
          </a:stretch>
        </p:blipFill>
        <p:spPr bwMode="auto">
          <a:xfrm>
            <a:off x="3657600" y="1914525"/>
            <a:ext cx="2133600" cy="1868488"/>
          </a:xfrm>
          <a:prstGeom prst="rect">
            <a:avLst/>
          </a:prstGeom>
          <a:noFill/>
        </p:spPr>
      </p:pic>
      <p:sp>
        <p:nvSpPr>
          <p:cNvPr id="10263" name="Text Box 23"/>
          <p:cNvSpPr txBox="1">
            <a:spLocks noChangeArrowheads="1"/>
          </p:cNvSpPr>
          <p:nvPr/>
        </p:nvSpPr>
        <p:spPr bwMode="auto">
          <a:xfrm>
            <a:off x="3810000" y="2286000"/>
            <a:ext cx="1905000" cy="641350"/>
          </a:xfrm>
          <a:prstGeom prst="rect">
            <a:avLst/>
          </a:prstGeom>
          <a:noFill/>
          <a:ln w="9525">
            <a:noFill/>
            <a:miter lim="800000"/>
            <a:headEnd/>
            <a:tailEnd/>
          </a:ln>
          <a:effectLst/>
        </p:spPr>
        <p:txBody>
          <a:bodyPr>
            <a:spAutoFit/>
          </a:bodyPr>
          <a:lstStyle/>
          <a:p>
            <a:pPr eaLnBrk="0" hangingPunct="0">
              <a:spcBef>
                <a:spcPct val="50000"/>
              </a:spcBef>
            </a:pPr>
            <a:r>
              <a:rPr lang="en-US" b="1"/>
              <a:t>Rub a dub dub, scrub that hub!</a:t>
            </a:r>
          </a:p>
        </p:txBody>
      </p:sp>
      <p:sp>
        <p:nvSpPr>
          <p:cNvPr id="10264" name="Text Box 24"/>
          <p:cNvSpPr txBox="1">
            <a:spLocks noChangeArrowheads="1"/>
          </p:cNvSpPr>
          <p:nvPr/>
        </p:nvSpPr>
        <p:spPr bwMode="auto">
          <a:xfrm>
            <a:off x="3581400" y="4876800"/>
            <a:ext cx="5029200" cy="304800"/>
          </a:xfrm>
          <a:prstGeom prst="rect">
            <a:avLst/>
          </a:prstGeom>
          <a:noFill/>
          <a:ln w="9525">
            <a:noFill/>
            <a:miter lim="800000"/>
            <a:headEnd/>
            <a:tailEnd/>
          </a:ln>
          <a:effectLst/>
        </p:spPr>
        <p:txBody>
          <a:bodyPr>
            <a:spAutoFit/>
          </a:bodyPr>
          <a:lstStyle/>
          <a:p>
            <a:r>
              <a:rPr lang="en-US" sz="1400" b="1">
                <a:solidFill>
                  <a:schemeClr val="bg1"/>
                </a:solidFill>
              </a:rPr>
              <a:t>Firm rotating friction for 15 seconds and allow to dry</a:t>
            </a:r>
            <a:endParaRPr lang="en-US" sz="140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1"/>
          </p:nvPr>
        </p:nvSpPr>
        <p:spPr>
          <a:xfrm>
            <a:off x="4800600" y="533400"/>
            <a:ext cx="4038600" cy="1524000"/>
          </a:xfrm>
        </p:spPr>
        <p:txBody>
          <a:bodyPr/>
          <a:lstStyle/>
          <a:p>
            <a:pPr>
              <a:lnSpc>
                <a:spcPct val="90000"/>
              </a:lnSpc>
            </a:pPr>
            <a:r>
              <a:rPr lang="en-US" sz="3600" b="1" i="1">
                <a:solidFill>
                  <a:schemeClr val="tx1"/>
                </a:solidFill>
              </a:rPr>
              <a:t>IV Therapy</a:t>
            </a:r>
          </a:p>
          <a:p>
            <a:pPr>
              <a:lnSpc>
                <a:spcPct val="90000"/>
              </a:lnSpc>
            </a:pPr>
            <a:r>
              <a:rPr lang="en-US" sz="3600" b="1" i="1">
                <a:solidFill>
                  <a:schemeClr val="tx1"/>
                </a:solidFill>
              </a:rPr>
              <a:t>December</a:t>
            </a:r>
          </a:p>
          <a:p>
            <a:pPr>
              <a:lnSpc>
                <a:spcPct val="90000"/>
              </a:lnSpc>
            </a:pPr>
            <a:r>
              <a:rPr lang="en-US" sz="3600" b="1" i="1">
                <a:solidFill>
                  <a:schemeClr val="tx1"/>
                </a:solidFill>
              </a:rPr>
              <a:t>Tip of the Month</a:t>
            </a:r>
          </a:p>
        </p:txBody>
      </p:sp>
      <p:pic>
        <p:nvPicPr>
          <p:cNvPr id="11267" name="Picture 3" descr="iv3"/>
          <p:cNvPicPr>
            <a:picLocks noChangeAspect="1" noChangeArrowheads="1"/>
          </p:cNvPicPr>
          <p:nvPr>
            <p:ph type="ctrTitle"/>
          </p:nvPr>
        </p:nvPicPr>
        <p:blipFill>
          <a:blip r:embed="rId3" cstate="print"/>
          <a:srcRect/>
          <a:stretch>
            <a:fillRect/>
          </a:stretch>
        </p:blipFill>
        <p:spPr>
          <a:xfrm>
            <a:off x="1219200" y="1066800"/>
            <a:ext cx="2438400" cy="1752600"/>
          </a:xfrm>
          <a:prstGeom prst="rect">
            <a:avLst/>
          </a:prstGeom>
          <a:noFill/>
          <a:ln/>
        </p:spPr>
      </p:pic>
      <p:sp>
        <p:nvSpPr>
          <p:cNvPr id="11268" name="Text Box 4"/>
          <p:cNvSpPr txBox="1">
            <a:spLocks noChangeArrowheads="1"/>
          </p:cNvSpPr>
          <p:nvPr/>
        </p:nvSpPr>
        <p:spPr bwMode="auto">
          <a:xfrm>
            <a:off x="304800" y="2819400"/>
            <a:ext cx="4572000" cy="915988"/>
          </a:xfrm>
          <a:prstGeom prst="rect">
            <a:avLst/>
          </a:prstGeom>
          <a:noFill/>
          <a:ln w="9525">
            <a:noFill/>
            <a:miter lim="800000"/>
            <a:headEnd/>
            <a:tailEnd/>
          </a:ln>
          <a:effectLst/>
        </p:spPr>
        <p:txBody>
          <a:bodyPr>
            <a:spAutoFit/>
          </a:bodyPr>
          <a:lstStyle/>
          <a:p>
            <a:r>
              <a:rPr lang="en-US" b="1" u="sng"/>
              <a:t>Intravenous Promethazine </a:t>
            </a:r>
            <a:r>
              <a:rPr lang="en-US" sz="1400" b="1" u="sng"/>
              <a:t>(Phenergan)</a:t>
            </a:r>
          </a:p>
          <a:p>
            <a:pPr>
              <a:buFontTx/>
              <a:buChar char="•"/>
            </a:pPr>
            <a:r>
              <a:rPr lang="en-US"/>
              <a:t> Classified as a vesicant with pH 4 - 5.5</a:t>
            </a:r>
          </a:p>
          <a:p>
            <a:pPr>
              <a:buFontTx/>
              <a:buChar char="•"/>
            </a:pPr>
            <a:r>
              <a:rPr lang="en-US"/>
              <a:t> HIGHLY caustic 	</a:t>
            </a:r>
          </a:p>
        </p:txBody>
      </p:sp>
      <p:sp>
        <p:nvSpPr>
          <p:cNvPr id="11269" name="Text Box 5"/>
          <p:cNvSpPr txBox="1">
            <a:spLocks noChangeArrowheads="1"/>
          </p:cNvSpPr>
          <p:nvPr/>
        </p:nvSpPr>
        <p:spPr bwMode="auto">
          <a:xfrm>
            <a:off x="4419600" y="2209800"/>
            <a:ext cx="3886200" cy="1676400"/>
          </a:xfrm>
          <a:prstGeom prst="rect">
            <a:avLst/>
          </a:prstGeom>
          <a:noFill/>
          <a:ln w="9525">
            <a:noFill/>
            <a:miter lim="800000"/>
            <a:headEnd/>
            <a:tailEnd/>
          </a:ln>
          <a:effectLst/>
        </p:spPr>
        <p:txBody>
          <a:bodyPr>
            <a:spAutoFit/>
          </a:bodyPr>
          <a:lstStyle/>
          <a:p>
            <a:pPr algn="ctr"/>
            <a:r>
              <a:rPr lang="en-US" sz="2000" b="1">
                <a:solidFill>
                  <a:srgbClr val="FF0000"/>
                </a:solidFill>
              </a:rPr>
              <a:t>“The Dilution Solution”</a:t>
            </a:r>
          </a:p>
          <a:p>
            <a:pPr algn="ctr"/>
            <a:r>
              <a:rPr lang="en-US" sz="2000" b="1" u="sng">
                <a:solidFill>
                  <a:srgbClr val="FF0000"/>
                </a:solidFill>
              </a:rPr>
              <a:t>NEVER give undiluted</a:t>
            </a:r>
            <a:r>
              <a:rPr lang="en-US" sz="2000" b="1">
                <a:solidFill>
                  <a:srgbClr val="FF0000"/>
                </a:solidFill>
              </a:rPr>
              <a:t> Intravenous Promethazine </a:t>
            </a:r>
            <a:r>
              <a:rPr lang="en-US" sz="1400" b="1">
                <a:solidFill>
                  <a:srgbClr val="FF0000"/>
                </a:solidFill>
              </a:rPr>
              <a:t>(Phenergan)</a:t>
            </a:r>
          </a:p>
          <a:p>
            <a:pPr>
              <a:spcBef>
                <a:spcPct val="50000"/>
              </a:spcBef>
            </a:pPr>
            <a:endParaRPr lang="en-US" sz="2000"/>
          </a:p>
        </p:txBody>
      </p:sp>
      <p:sp>
        <p:nvSpPr>
          <p:cNvPr id="11270" name="Text Box 6"/>
          <p:cNvSpPr txBox="1">
            <a:spLocks noChangeArrowheads="1"/>
          </p:cNvSpPr>
          <p:nvPr/>
        </p:nvSpPr>
        <p:spPr bwMode="auto">
          <a:xfrm>
            <a:off x="0" y="3886200"/>
            <a:ext cx="4876800" cy="2963863"/>
          </a:xfrm>
          <a:prstGeom prst="rect">
            <a:avLst/>
          </a:prstGeom>
          <a:noFill/>
          <a:ln w="9525">
            <a:noFill/>
            <a:miter lim="800000"/>
            <a:headEnd/>
            <a:tailEnd/>
          </a:ln>
          <a:effectLst/>
        </p:spPr>
        <p:txBody>
          <a:bodyPr>
            <a:spAutoFit/>
          </a:bodyPr>
          <a:lstStyle/>
          <a:p>
            <a:pPr marL="342900" indent="-342900"/>
            <a:r>
              <a:rPr lang="en-US" sz="1200" b="1" u="sng"/>
              <a:t>Institute for Safe Medication Practices Recommendations:</a:t>
            </a:r>
          </a:p>
          <a:p>
            <a:pPr marL="342900" indent="-342900">
              <a:buFontTx/>
              <a:buChar char="•"/>
            </a:pPr>
            <a:r>
              <a:rPr lang="en-US" sz="1600"/>
              <a:t>Use </a:t>
            </a:r>
            <a:r>
              <a:rPr lang="en-US" sz="1600" b="1"/>
              <a:t>Lowest effective dose</a:t>
            </a:r>
            <a:r>
              <a:rPr lang="en-US" sz="1600"/>
              <a:t> starting with 6.25mg</a:t>
            </a:r>
          </a:p>
          <a:p>
            <a:pPr marL="342900" indent="-342900">
              <a:buFontTx/>
              <a:buChar char="•"/>
            </a:pPr>
            <a:r>
              <a:rPr lang="en-US" sz="1600" b="1"/>
              <a:t>Dilute medication in at least 10 mL</a:t>
            </a:r>
            <a:r>
              <a:rPr lang="en-US" sz="1600"/>
              <a:t> </a:t>
            </a:r>
          </a:p>
          <a:p>
            <a:pPr marL="342900" indent="-342900"/>
            <a:r>
              <a:rPr lang="en-US" sz="1600"/>
              <a:t>      Normal Saline </a:t>
            </a:r>
          </a:p>
          <a:p>
            <a:pPr marL="342900" indent="-342900">
              <a:buFontTx/>
              <a:buChar char="•"/>
            </a:pPr>
            <a:r>
              <a:rPr lang="en-US" sz="1600"/>
              <a:t>Administer through furthest port via </a:t>
            </a:r>
          </a:p>
          <a:p>
            <a:pPr marL="342900" indent="-342900"/>
            <a:r>
              <a:rPr lang="en-US" sz="1600"/>
              <a:t>      running </a:t>
            </a:r>
            <a:r>
              <a:rPr lang="en-US" sz="1600" b="1"/>
              <a:t>IV over 10-15 minutes</a:t>
            </a:r>
          </a:p>
          <a:p>
            <a:pPr marL="342900" indent="-342900">
              <a:buFontTx/>
              <a:buChar char="•"/>
            </a:pPr>
            <a:r>
              <a:rPr lang="en-US" sz="1600" b="1"/>
              <a:t>STOP</a:t>
            </a:r>
            <a:r>
              <a:rPr lang="en-US" sz="1600"/>
              <a:t> </a:t>
            </a:r>
            <a:r>
              <a:rPr lang="en-US" sz="1600" b="1"/>
              <a:t>infusion if patient complains of pain</a:t>
            </a:r>
            <a:r>
              <a:rPr lang="en-US" sz="1600"/>
              <a:t> </a:t>
            </a:r>
            <a:r>
              <a:rPr lang="en-US" sz="1600" b="1"/>
              <a:t>or burning</a:t>
            </a:r>
          </a:p>
          <a:p>
            <a:pPr marL="342900" indent="-342900">
              <a:buFontTx/>
              <a:buChar char="•"/>
            </a:pPr>
            <a:r>
              <a:rPr lang="en-US" sz="1600"/>
              <a:t>Use </a:t>
            </a:r>
            <a:r>
              <a:rPr lang="en-US" sz="1600" b="1"/>
              <a:t>LARGEST VEIN</a:t>
            </a:r>
            <a:r>
              <a:rPr lang="en-US" sz="1600"/>
              <a:t> possible</a:t>
            </a:r>
          </a:p>
          <a:p>
            <a:pPr marL="342900" indent="-342900">
              <a:buFontTx/>
              <a:buChar char="•"/>
            </a:pPr>
            <a:r>
              <a:rPr lang="en-US" sz="1600"/>
              <a:t>Consider Alternative Treatment or different route (IM or po).</a:t>
            </a:r>
          </a:p>
        </p:txBody>
      </p:sp>
      <p:pic>
        <p:nvPicPr>
          <p:cNvPr id="11271" name="Picture 7" descr="Phlebitis  6 days post insertion of midline"/>
          <p:cNvPicPr>
            <a:picLocks noChangeAspect="1" noChangeArrowheads="1"/>
          </p:cNvPicPr>
          <p:nvPr/>
        </p:nvPicPr>
        <p:blipFill>
          <a:blip r:embed="rId4" cstate="print">
            <a:lum bright="-6000"/>
          </a:blip>
          <a:srcRect/>
          <a:stretch>
            <a:fillRect/>
          </a:stretch>
        </p:blipFill>
        <p:spPr bwMode="auto">
          <a:xfrm>
            <a:off x="4648200" y="3581400"/>
            <a:ext cx="1905000" cy="1282700"/>
          </a:xfrm>
          <a:prstGeom prst="rect">
            <a:avLst/>
          </a:prstGeom>
          <a:noFill/>
          <a:ln w="9525">
            <a:noFill/>
            <a:miter lim="800000"/>
            <a:headEnd/>
            <a:tailEnd/>
          </a:ln>
        </p:spPr>
      </p:pic>
      <p:pic>
        <p:nvPicPr>
          <p:cNvPr id="11272" name="Picture 8" descr="Phlebitis 6 days post insertion "/>
          <p:cNvPicPr>
            <a:picLocks noChangeAspect="1" noChangeArrowheads="1"/>
          </p:cNvPicPr>
          <p:nvPr/>
        </p:nvPicPr>
        <p:blipFill>
          <a:blip r:embed="rId5" cstate="print">
            <a:lum bright="-6000"/>
          </a:blip>
          <a:srcRect/>
          <a:stretch>
            <a:fillRect/>
          </a:stretch>
        </p:blipFill>
        <p:spPr bwMode="auto">
          <a:xfrm>
            <a:off x="6629400" y="3581400"/>
            <a:ext cx="1828800" cy="1254125"/>
          </a:xfrm>
          <a:prstGeom prst="rect">
            <a:avLst/>
          </a:prstGeom>
          <a:noFill/>
          <a:ln w="9525">
            <a:noFill/>
            <a:miter lim="800000"/>
            <a:headEnd/>
            <a:tailEnd/>
          </a:ln>
        </p:spPr>
      </p:pic>
      <p:pic>
        <p:nvPicPr>
          <p:cNvPr id="11273" name="Picture 9" descr="Midline site 3 days post removal of thrombus (7 days post removal of line)"/>
          <p:cNvPicPr>
            <a:picLocks noChangeAspect="1" noChangeArrowheads="1"/>
          </p:cNvPicPr>
          <p:nvPr/>
        </p:nvPicPr>
        <p:blipFill>
          <a:blip r:embed="rId6" cstate="print">
            <a:lum bright="-12000"/>
          </a:blip>
          <a:srcRect/>
          <a:stretch>
            <a:fillRect/>
          </a:stretch>
        </p:blipFill>
        <p:spPr bwMode="auto">
          <a:xfrm>
            <a:off x="4648200" y="5257800"/>
            <a:ext cx="1905000" cy="1258888"/>
          </a:xfrm>
          <a:prstGeom prst="rect">
            <a:avLst/>
          </a:prstGeom>
          <a:noFill/>
          <a:ln w="9525">
            <a:noFill/>
            <a:miter lim="800000"/>
            <a:headEnd/>
            <a:tailEnd/>
          </a:ln>
        </p:spPr>
      </p:pic>
      <p:pic>
        <p:nvPicPr>
          <p:cNvPr id="11274" name="Picture 10" descr="MCj04099990000[1]"/>
          <p:cNvPicPr>
            <a:picLocks noChangeAspect="1" noChangeArrowheads="1"/>
          </p:cNvPicPr>
          <p:nvPr/>
        </p:nvPicPr>
        <p:blipFill>
          <a:blip r:embed="rId7" cstate="print"/>
          <a:srcRect/>
          <a:stretch>
            <a:fillRect/>
          </a:stretch>
        </p:blipFill>
        <p:spPr bwMode="auto">
          <a:xfrm>
            <a:off x="7391400" y="304800"/>
            <a:ext cx="1143000" cy="1138238"/>
          </a:xfrm>
          <a:prstGeom prst="rect">
            <a:avLst/>
          </a:prstGeom>
          <a:noFill/>
        </p:spPr>
      </p:pic>
      <p:sp>
        <p:nvSpPr>
          <p:cNvPr id="11275" name="Rectangle 11"/>
          <p:cNvSpPr>
            <a:spLocks noChangeArrowheads="1"/>
          </p:cNvSpPr>
          <p:nvPr/>
        </p:nvSpPr>
        <p:spPr bwMode="auto">
          <a:xfrm>
            <a:off x="6705600" y="5257800"/>
            <a:ext cx="2057400" cy="1368425"/>
          </a:xfrm>
          <a:prstGeom prst="rect">
            <a:avLst/>
          </a:prstGeom>
          <a:noFill/>
          <a:ln w="9525">
            <a:noFill/>
            <a:miter lim="800000"/>
            <a:headEnd/>
            <a:tailEnd/>
          </a:ln>
          <a:effectLst/>
        </p:spPr>
        <p:txBody>
          <a:bodyPr>
            <a:spAutoFit/>
          </a:bodyPr>
          <a:lstStyle/>
          <a:p>
            <a:pPr eaLnBrk="0" hangingPunct="0">
              <a:buFontTx/>
              <a:buChar char="•"/>
            </a:pPr>
            <a:r>
              <a:rPr lang="en-US" sz="1400"/>
              <a:t>Burning ?  STOP !</a:t>
            </a:r>
          </a:p>
          <a:p>
            <a:pPr eaLnBrk="0" hangingPunct="0">
              <a:buFontTx/>
              <a:buChar char="•"/>
            </a:pPr>
            <a:r>
              <a:rPr lang="en-US" sz="1400"/>
              <a:t>Erythema</a:t>
            </a:r>
          </a:p>
          <a:p>
            <a:pPr eaLnBrk="0" hangingPunct="0">
              <a:buFontTx/>
              <a:buChar char="•"/>
            </a:pPr>
            <a:r>
              <a:rPr lang="en-US" sz="1400"/>
              <a:t>Nerve damage </a:t>
            </a:r>
          </a:p>
          <a:p>
            <a:pPr eaLnBrk="0" hangingPunct="0">
              <a:buFontTx/>
              <a:buChar char="•"/>
            </a:pPr>
            <a:r>
              <a:rPr lang="en-US" sz="1400"/>
              <a:t>Tissue necrosis</a:t>
            </a:r>
          </a:p>
          <a:p>
            <a:pPr eaLnBrk="0" hangingPunct="0">
              <a:buFontTx/>
              <a:buChar char="•"/>
            </a:pPr>
            <a:r>
              <a:rPr lang="en-US" sz="1400"/>
              <a:t>Phlebitis </a:t>
            </a:r>
          </a:p>
          <a:p>
            <a:pPr eaLnBrk="0" hangingPunct="0">
              <a:buFontTx/>
              <a:buChar char="•"/>
            </a:pPr>
            <a:r>
              <a:rPr lang="en-US" sz="1400"/>
              <a:t>Thrombophlebitis</a:t>
            </a:r>
          </a:p>
        </p:txBody>
      </p:sp>
      <p:sp>
        <p:nvSpPr>
          <p:cNvPr id="11276" name="Rectangle 12"/>
          <p:cNvSpPr>
            <a:spLocks noChangeArrowheads="1"/>
          </p:cNvSpPr>
          <p:nvPr/>
        </p:nvSpPr>
        <p:spPr bwMode="auto">
          <a:xfrm>
            <a:off x="4800600" y="4876800"/>
            <a:ext cx="4343400" cy="366713"/>
          </a:xfrm>
          <a:prstGeom prst="rect">
            <a:avLst/>
          </a:prstGeom>
          <a:noFill/>
          <a:ln w="9525">
            <a:noFill/>
            <a:miter lim="800000"/>
            <a:headEnd/>
            <a:tailEnd/>
          </a:ln>
          <a:effectLst/>
        </p:spPr>
        <p:txBody>
          <a:bodyPr>
            <a:spAutoFit/>
          </a:bodyPr>
          <a:lstStyle/>
          <a:p>
            <a:pPr>
              <a:buFontTx/>
              <a:buChar char="•"/>
            </a:pPr>
            <a:r>
              <a:rPr lang="en-US" b="1"/>
              <a:t>Significant   Complications</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5410200" y="990600"/>
            <a:ext cx="3581400" cy="1905000"/>
          </a:xfrm>
        </p:spPr>
        <p:txBody>
          <a:bodyPr/>
          <a:lstStyle/>
          <a:p>
            <a:pPr>
              <a:lnSpc>
                <a:spcPct val="90000"/>
              </a:lnSpc>
            </a:pPr>
            <a:endParaRPr lang="en-US" sz="3600" b="1" i="1">
              <a:solidFill>
                <a:schemeClr val="bg1"/>
              </a:solidFill>
              <a:effectLst>
                <a:outerShdw blurRad="38100" dist="38100" dir="2700000" algn="tl">
                  <a:srgbClr val="C0C0C0"/>
                </a:outerShdw>
              </a:effectLst>
            </a:endParaRPr>
          </a:p>
          <a:p>
            <a:pPr>
              <a:lnSpc>
                <a:spcPct val="90000"/>
              </a:lnSpc>
            </a:pPr>
            <a:endParaRPr lang="en-US" sz="3600" b="1" i="1">
              <a:solidFill>
                <a:schemeClr val="bg1"/>
              </a:solidFill>
              <a:effectLst>
                <a:outerShdw blurRad="38100" dist="38100" dir="2700000" algn="tl">
                  <a:srgbClr val="C0C0C0"/>
                </a:outerShdw>
              </a:effectLst>
            </a:endParaRPr>
          </a:p>
          <a:p>
            <a:pPr>
              <a:lnSpc>
                <a:spcPct val="90000"/>
              </a:lnSpc>
            </a:pPr>
            <a:endParaRPr lang="en-US" sz="3600" b="1" i="1">
              <a:solidFill>
                <a:schemeClr val="bg1"/>
              </a:solidFill>
              <a:effectLst>
                <a:outerShdw blurRad="38100" dist="38100" dir="2700000" algn="tl">
                  <a:srgbClr val="C0C0C0"/>
                </a:outerShdw>
              </a:effectLst>
            </a:endParaRPr>
          </a:p>
          <a:p>
            <a:pPr>
              <a:lnSpc>
                <a:spcPct val="90000"/>
              </a:lnSpc>
            </a:pPr>
            <a:endParaRPr lang="en-US" sz="3600" b="1" i="1">
              <a:solidFill>
                <a:schemeClr val="bg1"/>
              </a:solidFill>
              <a:effectLst>
                <a:outerShdw blurRad="38100" dist="38100" dir="2700000" algn="tl">
                  <a:srgbClr val="C0C0C0"/>
                </a:outerShdw>
              </a:effectLst>
            </a:endParaRPr>
          </a:p>
          <a:p>
            <a:pPr>
              <a:lnSpc>
                <a:spcPct val="90000"/>
              </a:lnSpc>
            </a:pPr>
            <a:endParaRPr lang="en-US" sz="3600" b="1" i="1">
              <a:solidFill>
                <a:schemeClr val="bg1"/>
              </a:solidFill>
              <a:effectLst>
                <a:outerShdw blurRad="38100" dist="38100" dir="2700000" algn="tl">
                  <a:srgbClr val="C0C0C0"/>
                </a:outerShdw>
              </a:effectLst>
            </a:endParaRPr>
          </a:p>
          <a:p>
            <a:pPr>
              <a:lnSpc>
                <a:spcPct val="90000"/>
              </a:lnSpc>
            </a:pPr>
            <a:endParaRPr lang="en-US" sz="3600" b="1" i="1">
              <a:solidFill>
                <a:schemeClr val="bg1"/>
              </a:solidFill>
              <a:effectLst>
                <a:outerShdw blurRad="38100" dist="38100" dir="2700000" algn="tl">
                  <a:srgbClr val="C0C0C0"/>
                </a:outerShdw>
              </a:effectLst>
            </a:endParaRPr>
          </a:p>
          <a:p>
            <a:pPr>
              <a:lnSpc>
                <a:spcPct val="90000"/>
              </a:lnSpc>
            </a:pPr>
            <a:r>
              <a:rPr lang="en-US" sz="3600" b="1" i="1" u="sng">
                <a:solidFill>
                  <a:schemeClr val="bg2"/>
                </a:solidFill>
                <a:effectLst>
                  <a:outerShdw blurRad="38100" dist="38100" dir="2700000" algn="tl">
                    <a:srgbClr val="C0C0C0"/>
                  </a:outerShdw>
                </a:effectLst>
              </a:rPr>
              <a:t>IV Therapy</a:t>
            </a:r>
          </a:p>
          <a:p>
            <a:pPr>
              <a:lnSpc>
                <a:spcPct val="90000"/>
              </a:lnSpc>
            </a:pPr>
            <a:r>
              <a:rPr lang="en-US" sz="3600" b="1" i="1">
                <a:solidFill>
                  <a:schemeClr val="bg2"/>
                </a:solidFill>
                <a:effectLst>
                  <a:outerShdw blurRad="38100" dist="38100" dir="2700000" algn="tl">
                    <a:srgbClr val="C0C0C0"/>
                  </a:outerShdw>
                </a:effectLst>
              </a:rPr>
              <a:t>January</a:t>
            </a:r>
          </a:p>
          <a:p>
            <a:pPr>
              <a:lnSpc>
                <a:spcPct val="90000"/>
              </a:lnSpc>
            </a:pPr>
            <a:r>
              <a:rPr lang="en-US" sz="3600" b="1" i="1">
                <a:solidFill>
                  <a:schemeClr val="bg2"/>
                </a:solidFill>
                <a:effectLst>
                  <a:outerShdw blurRad="38100" dist="38100" dir="2700000" algn="tl">
                    <a:srgbClr val="C0C0C0"/>
                  </a:outerShdw>
                </a:effectLst>
              </a:rPr>
              <a:t>Tip of The Month</a:t>
            </a:r>
          </a:p>
        </p:txBody>
      </p:sp>
      <p:pic>
        <p:nvPicPr>
          <p:cNvPr id="12291" name="Picture 3" descr="iv3"/>
          <p:cNvPicPr>
            <a:picLocks noChangeAspect="1" noChangeArrowheads="1"/>
          </p:cNvPicPr>
          <p:nvPr>
            <p:ph type="ctrTitle"/>
          </p:nvPr>
        </p:nvPicPr>
        <p:blipFill>
          <a:blip r:embed="rId3" cstate="print"/>
          <a:srcRect/>
          <a:stretch>
            <a:fillRect/>
          </a:stretch>
        </p:blipFill>
        <p:spPr>
          <a:xfrm>
            <a:off x="1219200" y="1066800"/>
            <a:ext cx="2438400" cy="1752600"/>
          </a:xfrm>
          <a:prstGeom prst="rect">
            <a:avLst/>
          </a:prstGeom>
          <a:noFill/>
          <a:ln/>
        </p:spPr>
      </p:pic>
      <p:sp>
        <p:nvSpPr>
          <p:cNvPr id="12292" name="Text Box 4"/>
          <p:cNvSpPr txBox="1">
            <a:spLocks noChangeArrowheads="1"/>
          </p:cNvSpPr>
          <p:nvPr/>
        </p:nvSpPr>
        <p:spPr bwMode="auto">
          <a:xfrm>
            <a:off x="609600" y="3048000"/>
            <a:ext cx="3886200" cy="274638"/>
          </a:xfrm>
          <a:prstGeom prst="rect">
            <a:avLst/>
          </a:prstGeom>
          <a:noFill/>
          <a:ln w="9525">
            <a:noFill/>
            <a:miter lim="800000"/>
            <a:headEnd/>
            <a:tailEnd/>
          </a:ln>
          <a:effectLst/>
        </p:spPr>
        <p:txBody>
          <a:bodyPr>
            <a:spAutoFit/>
          </a:bodyPr>
          <a:lstStyle/>
          <a:p>
            <a:pPr marL="342900" indent="-342900"/>
            <a:endParaRPr lang="en-US" sz="1200" b="1">
              <a:solidFill>
                <a:srgbClr val="FFCC00"/>
              </a:solidFill>
              <a:effectLst>
                <a:outerShdw blurRad="38100" dist="38100" dir="2700000" algn="tl">
                  <a:srgbClr val="C0C0C0"/>
                </a:outerShdw>
              </a:effectLst>
            </a:endParaRPr>
          </a:p>
        </p:txBody>
      </p:sp>
      <p:sp>
        <p:nvSpPr>
          <p:cNvPr id="12293" name="Text Box 5"/>
          <p:cNvSpPr txBox="1">
            <a:spLocks noChangeArrowheads="1"/>
          </p:cNvSpPr>
          <p:nvPr/>
        </p:nvSpPr>
        <p:spPr bwMode="auto">
          <a:xfrm>
            <a:off x="3733800" y="1447800"/>
            <a:ext cx="1676400" cy="1187450"/>
          </a:xfrm>
          <a:prstGeom prst="rect">
            <a:avLst/>
          </a:prstGeom>
          <a:noFill/>
          <a:ln w="9525">
            <a:noFill/>
            <a:miter lim="800000"/>
            <a:headEnd/>
            <a:tailEnd/>
          </a:ln>
          <a:effectLst/>
        </p:spPr>
        <p:txBody>
          <a:bodyPr>
            <a:spAutoFit/>
          </a:bodyPr>
          <a:lstStyle/>
          <a:p>
            <a:pPr algn="ctr" eaLnBrk="0" hangingPunct="0">
              <a:spcBef>
                <a:spcPct val="50000"/>
              </a:spcBef>
            </a:pPr>
            <a:r>
              <a:rPr lang="en-US" sz="2400" i="1" u="sng">
                <a:solidFill>
                  <a:srgbClr val="000000"/>
                </a:solidFill>
              </a:rPr>
              <a:t>“DEFINE</a:t>
            </a:r>
            <a:r>
              <a:rPr lang="en-US" sz="2400">
                <a:solidFill>
                  <a:srgbClr val="000000"/>
                </a:solidFill>
              </a:rPr>
              <a:t> the use of the </a:t>
            </a:r>
            <a:r>
              <a:rPr lang="en-US" sz="2400" i="1" u="sng">
                <a:solidFill>
                  <a:srgbClr val="000000"/>
                </a:solidFill>
              </a:rPr>
              <a:t>LINE”</a:t>
            </a:r>
          </a:p>
        </p:txBody>
      </p:sp>
      <p:graphicFrame>
        <p:nvGraphicFramePr>
          <p:cNvPr id="12294" name="Group 6"/>
          <p:cNvGraphicFramePr>
            <a:graphicFrameLocks noGrp="1"/>
          </p:cNvGraphicFramePr>
          <p:nvPr/>
        </p:nvGraphicFramePr>
        <p:xfrm>
          <a:off x="609600" y="2971800"/>
          <a:ext cx="8153400" cy="3505202"/>
        </p:xfrm>
        <a:graphic>
          <a:graphicData uri="http://schemas.openxmlformats.org/drawingml/2006/table">
            <a:tbl>
              <a:tblPr/>
              <a:tblGrid>
                <a:gridCol w="3048000"/>
                <a:gridCol w="5105400"/>
              </a:tblGrid>
              <a:tr h="4524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sng" strike="noStrike" cap="none" normalizeH="0" baseline="0" smtClean="0">
                          <a:ln>
                            <a:noFill/>
                          </a:ln>
                          <a:solidFill>
                            <a:schemeClr val="tx2"/>
                          </a:solidFill>
                          <a:effectLst/>
                          <a:latin typeface="Arial" charset="0"/>
                        </a:rPr>
                        <a:t>Peripheral 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3939C5"/>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sng" strike="noStrike" cap="none" normalizeH="0" baseline="0" smtClean="0">
                          <a:ln>
                            <a:noFill/>
                          </a:ln>
                          <a:solidFill>
                            <a:srgbClr val="000000"/>
                          </a:solidFill>
                          <a:effectLst/>
                          <a:latin typeface="Arial" charset="0"/>
                        </a:rPr>
                        <a:t>PICC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6699"/>
                        </a:gs>
                      </a:gsLst>
                      <a:path path="shape">
                        <a:fillToRect l="50000" t="50000" r="50000" b="50000"/>
                      </a:path>
                    </a:gradFill>
                  </a:tcPr>
                </a:tc>
              </a:tr>
              <a:tr h="38258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Short Term Access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939C5"/>
                        </a:gs>
                        <a:gs pos="100000">
                          <a:schemeClr val="bg1"/>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600" b="1" i="0" u="none" strike="noStrike" cap="none" normalizeH="0" baseline="0" smtClean="0">
                          <a:ln>
                            <a:noFill/>
                          </a:ln>
                          <a:solidFill>
                            <a:srgbClr val="09315D"/>
                          </a:solidFill>
                          <a:effectLst/>
                          <a:latin typeface="Arial" charset="0"/>
                        </a:rPr>
                        <a:t>  Greater than 5 day access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6699"/>
                        </a:gs>
                        <a:gs pos="100000">
                          <a:schemeClr val="bg1"/>
                        </a:gs>
                      </a:gsLst>
                      <a:lin ang="18900000" scaled="1"/>
                    </a:gradFill>
                  </a:tcPr>
                </a:tc>
              </a:tr>
              <a:tr h="13922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Non vesicant medications</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Primarily IV Fluid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939C5"/>
                        </a:gs>
                        <a:gs pos="100000">
                          <a:schemeClr val="bg1"/>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1" u="none" strike="noStrike" cap="none" normalizeH="0" baseline="0" smtClean="0">
                          <a:ln>
                            <a:noFill/>
                          </a:ln>
                          <a:solidFill>
                            <a:srgbClr val="09315D"/>
                          </a:solidFill>
                          <a:effectLst/>
                          <a:latin typeface="Arial" charset="0"/>
                        </a:rPr>
                        <a:t>Commonly used Vesicants:</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600" b="1" i="0" u="none" strike="noStrike" cap="none" normalizeH="0" baseline="0" smtClean="0">
                          <a:ln>
                            <a:noFill/>
                          </a:ln>
                          <a:solidFill>
                            <a:srgbClr val="09315D"/>
                          </a:solidFill>
                          <a:effectLst/>
                          <a:latin typeface="Arial" charset="0"/>
                        </a:rPr>
                        <a:t> Vancomycin, Flagyl, KCL &gt; 40 Meq…..</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1" u="none" strike="noStrike" cap="none" normalizeH="0" baseline="0" smtClean="0">
                          <a:ln>
                            <a:noFill/>
                          </a:ln>
                          <a:solidFill>
                            <a:srgbClr val="09315D"/>
                          </a:solidFill>
                          <a:effectLst/>
                          <a:latin typeface="Arial" charset="0"/>
                        </a:rPr>
                        <a:t>Highly Irritating:</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600" b="1" i="0" u="none" strike="noStrike" cap="none" normalizeH="0" baseline="0" smtClean="0">
                          <a:ln>
                            <a:noFill/>
                          </a:ln>
                          <a:solidFill>
                            <a:srgbClr val="09315D"/>
                          </a:solidFill>
                          <a:effectLst/>
                          <a:latin typeface="Arial" charset="0"/>
                        </a:rPr>
                        <a:t> Nafcillin, Cipro, Gentamycin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6699"/>
                        </a:gs>
                        <a:gs pos="100000">
                          <a:schemeClr val="bg1"/>
                        </a:gs>
                      </a:gsLst>
                      <a:lin ang="18900000" scaled="1"/>
                    </a:gradFill>
                  </a:tcPr>
                </a:tc>
              </a:tr>
              <a:tr h="12779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Great veins, </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minimal blood draws.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939C5"/>
                        </a:gs>
                        <a:gs pos="100000">
                          <a:schemeClr val="bg1"/>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600" b="1" i="0" u="none" strike="noStrike" cap="none" normalizeH="0" baseline="0" smtClean="0">
                          <a:ln>
                            <a:noFill/>
                          </a:ln>
                          <a:solidFill>
                            <a:srgbClr val="09315D"/>
                          </a:solidFill>
                          <a:effectLst/>
                          <a:latin typeface="Arial" charset="0"/>
                        </a:rPr>
                        <a:t> Difficult IV Access with overly used phlebotic veins.</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600" b="1" i="0" u="none" strike="noStrike" cap="none" normalizeH="0" baseline="0" smtClean="0">
                          <a:ln>
                            <a:noFill/>
                          </a:ln>
                          <a:solidFill>
                            <a:srgbClr val="09315D"/>
                          </a:solidFill>
                          <a:effectLst/>
                          <a:latin typeface="Arial" charset="0"/>
                        </a:rPr>
                        <a:t> Admission diagnosis i.e. pancreatitis, ulcerative colitis, liver failure, joint infections, cellulitis.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6699"/>
                        </a:gs>
                        <a:gs pos="100000">
                          <a:schemeClr val="bg1"/>
                        </a:gs>
                      </a:gsLst>
                      <a:lin ang="18900000" scaled="1"/>
                    </a:gradFill>
                  </a:tcPr>
                </a:tc>
              </a:tr>
            </a:tbl>
          </a:graphicData>
        </a:graphic>
      </p:graphicFrame>
      <p:sp>
        <p:nvSpPr>
          <p:cNvPr id="12311" name="AutoShape 23"/>
          <p:cNvSpPr>
            <a:spLocks noChangeArrowheads="1"/>
          </p:cNvSpPr>
          <p:nvPr/>
        </p:nvSpPr>
        <p:spPr bwMode="auto">
          <a:xfrm>
            <a:off x="3810000" y="914400"/>
            <a:ext cx="2438400" cy="1295400"/>
          </a:xfrm>
          <a:prstGeom prst="rightArrow">
            <a:avLst>
              <a:gd name="adj1" fmla="val 50000"/>
              <a:gd name="adj2" fmla="val 47059"/>
            </a:avLst>
          </a:prstGeom>
          <a:gradFill rotWithShape="1">
            <a:gsLst>
              <a:gs pos="0">
                <a:srgbClr val="FF0000"/>
              </a:gs>
              <a:gs pos="100000">
                <a:schemeClr val="bg1"/>
              </a:gs>
            </a:gsLst>
            <a:lin ang="5400000" scaled="1"/>
          </a:gradFill>
          <a:ln w="9525">
            <a:solidFill>
              <a:schemeClr val="tx1"/>
            </a:solidFill>
            <a:miter lim="800000"/>
            <a:headEnd/>
            <a:tailEnd/>
          </a:ln>
          <a:effectLst/>
        </p:spPr>
        <p:txBody>
          <a:bodyPr wrap="none" anchor="ctr"/>
          <a:lstStyle/>
          <a:p>
            <a:pPr algn="ctr" eaLnBrk="0" hangingPunct="0"/>
            <a:r>
              <a:rPr lang="en-US" sz="2400" b="1" i="1">
                <a:solidFill>
                  <a:srgbClr val="000000"/>
                </a:solidFill>
              </a:rPr>
              <a:t>                                     </a:t>
            </a:r>
            <a:r>
              <a:rPr lang="en-US" sz="2400" b="1" i="1" u="sng">
                <a:solidFill>
                  <a:srgbClr val="000000"/>
                </a:solidFill>
              </a:rPr>
              <a:t>“DEFINE</a:t>
            </a:r>
            <a:r>
              <a:rPr lang="en-US" sz="2400" i="1"/>
              <a:t> </a:t>
            </a:r>
            <a:r>
              <a:rPr lang="en-US" sz="2400" i="1" u="sng"/>
              <a:t> </a:t>
            </a:r>
            <a:r>
              <a:rPr lang="en-US"/>
              <a:t>                                                        </a:t>
            </a:r>
          </a:p>
        </p:txBody>
      </p:sp>
      <p:sp>
        <p:nvSpPr>
          <p:cNvPr id="12312" name="WordArt 24"/>
          <p:cNvSpPr>
            <a:spLocks noChangeArrowheads="1" noChangeShapeType="1" noTextEdit="1"/>
          </p:cNvSpPr>
          <p:nvPr/>
        </p:nvSpPr>
        <p:spPr bwMode="auto">
          <a:xfrm>
            <a:off x="304800" y="152400"/>
            <a:ext cx="2362200" cy="1828800"/>
          </a:xfrm>
          <a:prstGeom prst="rect">
            <a:avLst/>
          </a:prstGeom>
        </p:spPr>
        <p:txBody>
          <a:bodyPr wrap="none" fromWordArt="1">
            <a:prstTxWarp prst="textSlantUp">
              <a:avLst>
                <a:gd name="adj" fmla="val 32056"/>
              </a:avLst>
            </a:prstTxWarp>
          </a:bodyPr>
          <a:lstStyle/>
          <a:p>
            <a:pPr algn="ctr"/>
            <a:r>
              <a:rPr lang="en-US" sz="24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Proactively</a:t>
            </a:r>
          </a:p>
          <a:p>
            <a:pPr algn="ctr"/>
            <a:r>
              <a:rPr lang="en-US" sz="24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Advocate !</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C3500">
                <a:gamma/>
                <a:tint val="47451"/>
                <a:invGamma/>
              </a:srgbClr>
            </a:gs>
            <a:gs pos="50000">
              <a:srgbClr val="FC3500"/>
            </a:gs>
            <a:gs pos="100000">
              <a:srgbClr val="FC3500">
                <a:gamma/>
                <a:tint val="47451"/>
                <a:invGamma/>
              </a:srgbClr>
            </a:gs>
          </a:gsLst>
          <a:lin ang="5400000" scaled="1"/>
        </a:gradFill>
        <a:effectLst/>
      </p:bgPr>
    </p:bg>
    <p:spTree>
      <p:nvGrpSpPr>
        <p:cNvPr id="1" name=""/>
        <p:cNvGrpSpPr/>
        <p:nvPr/>
      </p:nvGrpSpPr>
      <p:grpSpPr>
        <a:xfrm>
          <a:off x="0" y="0"/>
          <a:ext cx="0" cy="0"/>
          <a:chOff x="0" y="0"/>
          <a:chExt cx="0" cy="0"/>
        </a:xfrm>
      </p:grpSpPr>
      <p:pic>
        <p:nvPicPr>
          <p:cNvPr id="15362" name="Picture 2" descr="IV%20cannulation%2005a"/>
          <p:cNvPicPr>
            <a:picLocks noChangeAspect="1" noChangeArrowheads="1"/>
          </p:cNvPicPr>
          <p:nvPr/>
        </p:nvPicPr>
        <p:blipFill>
          <a:blip r:embed="rId3" cstate="print"/>
          <a:srcRect/>
          <a:stretch>
            <a:fillRect/>
          </a:stretch>
        </p:blipFill>
        <p:spPr bwMode="auto">
          <a:xfrm>
            <a:off x="5867400" y="4191000"/>
            <a:ext cx="1752600" cy="2133600"/>
          </a:xfrm>
          <a:prstGeom prst="rect">
            <a:avLst/>
          </a:prstGeom>
          <a:noFill/>
        </p:spPr>
      </p:pic>
      <p:sp>
        <p:nvSpPr>
          <p:cNvPr id="15363" name="Rectangle 3"/>
          <p:cNvSpPr>
            <a:spLocks noGrp="1" noChangeArrowheads="1"/>
          </p:cNvSpPr>
          <p:nvPr>
            <p:ph type="subTitle" idx="1"/>
          </p:nvPr>
        </p:nvSpPr>
        <p:spPr>
          <a:xfrm>
            <a:off x="4191000" y="533400"/>
            <a:ext cx="4724400" cy="1524000"/>
          </a:xfrm>
        </p:spPr>
        <p:txBody>
          <a:bodyPr/>
          <a:lstStyle/>
          <a:p>
            <a:pPr>
              <a:lnSpc>
                <a:spcPct val="90000"/>
              </a:lnSpc>
            </a:pPr>
            <a:r>
              <a:rPr lang="en-US" sz="3600" b="1" i="1">
                <a:solidFill>
                  <a:schemeClr val="bg1"/>
                </a:solidFill>
              </a:rPr>
              <a:t>IV Therapy</a:t>
            </a:r>
          </a:p>
          <a:p>
            <a:pPr>
              <a:lnSpc>
                <a:spcPct val="90000"/>
              </a:lnSpc>
            </a:pPr>
            <a:r>
              <a:rPr lang="en-US" sz="3600" b="1" i="1">
                <a:solidFill>
                  <a:schemeClr val="bg1"/>
                </a:solidFill>
              </a:rPr>
              <a:t>February</a:t>
            </a:r>
          </a:p>
          <a:p>
            <a:pPr>
              <a:lnSpc>
                <a:spcPct val="90000"/>
              </a:lnSpc>
            </a:pPr>
            <a:r>
              <a:rPr lang="en-US" sz="3600" b="1" i="1">
                <a:solidFill>
                  <a:schemeClr val="bg1"/>
                </a:solidFill>
              </a:rPr>
              <a:t>Tip of the Month</a:t>
            </a:r>
          </a:p>
        </p:txBody>
      </p:sp>
      <p:pic>
        <p:nvPicPr>
          <p:cNvPr id="15364" name="Picture 4" descr="iv3"/>
          <p:cNvPicPr>
            <a:picLocks noChangeAspect="1" noChangeArrowheads="1"/>
          </p:cNvPicPr>
          <p:nvPr>
            <p:ph type="ctrTitle"/>
          </p:nvPr>
        </p:nvPicPr>
        <p:blipFill>
          <a:blip r:embed="rId4" cstate="print"/>
          <a:srcRect/>
          <a:stretch>
            <a:fillRect/>
          </a:stretch>
        </p:blipFill>
        <p:spPr>
          <a:xfrm>
            <a:off x="1447800" y="304800"/>
            <a:ext cx="2438400" cy="1752600"/>
          </a:xfrm>
          <a:prstGeom prst="rect">
            <a:avLst/>
          </a:prstGeom>
          <a:noFill/>
          <a:ln/>
        </p:spPr>
      </p:pic>
      <p:sp>
        <p:nvSpPr>
          <p:cNvPr id="15365" name="Text Box 5"/>
          <p:cNvSpPr txBox="1">
            <a:spLocks noChangeArrowheads="1"/>
          </p:cNvSpPr>
          <p:nvPr/>
        </p:nvSpPr>
        <p:spPr bwMode="auto">
          <a:xfrm>
            <a:off x="0" y="3886200"/>
            <a:ext cx="4876800" cy="336550"/>
          </a:xfrm>
          <a:prstGeom prst="rect">
            <a:avLst/>
          </a:prstGeom>
          <a:noFill/>
          <a:ln w="9525">
            <a:noFill/>
            <a:miter lim="800000"/>
            <a:headEnd/>
            <a:tailEnd/>
          </a:ln>
          <a:effectLst/>
        </p:spPr>
        <p:txBody>
          <a:bodyPr>
            <a:spAutoFit/>
          </a:bodyPr>
          <a:lstStyle/>
          <a:p>
            <a:pPr marL="342900" indent="-342900">
              <a:buFontTx/>
              <a:buChar char="•"/>
            </a:pPr>
            <a:endParaRPr lang="en-US" sz="1600">
              <a:solidFill>
                <a:schemeClr val="bg1"/>
              </a:solidFill>
            </a:endParaRPr>
          </a:p>
        </p:txBody>
      </p:sp>
      <p:pic>
        <p:nvPicPr>
          <p:cNvPr id="15366" name="Picture 6" descr="PF_1219485~Hearts-Posters"/>
          <p:cNvPicPr>
            <a:picLocks noChangeAspect="1" noChangeArrowheads="1"/>
          </p:cNvPicPr>
          <p:nvPr/>
        </p:nvPicPr>
        <p:blipFill>
          <a:blip r:embed="rId5" cstate="print"/>
          <a:srcRect/>
          <a:stretch>
            <a:fillRect/>
          </a:stretch>
        </p:blipFill>
        <p:spPr bwMode="auto">
          <a:xfrm>
            <a:off x="2743200" y="838200"/>
            <a:ext cx="609600" cy="609600"/>
          </a:xfrm>
          <a:prstGeom prst="rect">
            <a:avLst/>
          </a:prstGeom>
          <a:noFill/>
        </p:spPr>
      </p:pic>
      <p:pic>
        <p:nvPicPr>
          <p:cNvPr id="15367" name="Picture 7" descr="vialonvideo"/>
          <p:cNvPicPr>
            <a:picLocks noChangeAspect="1" noChangeArrowheads="1"/>
          </p:cNvPicPr>
          <p:nvPr/>
        </p:nvPicPr>
        <p:blipFill>
          <a:blip r:embed="rId6" cstate="print"/>
          <a:srcRect/>
          <a:stretch>
            <a:fillRect/>
          </a:stretch>
        </p:blipFill>
        <p:spPr bwMode="auto">
          <a:xfrm>
            <a:off x="3429000" y="2111375"/>
            <a:ext cx="2438400" cy="796925"/>
          </a:xfrm>
          <a:prstGeom prst="rect">
            <a:avLst/>
          </a:prstGeom>
          <a:noFill/>
        </p:spPr>
      </p:pic>
      <p:sp>
        <p:nvSpPr>
          <p:cNvPr id="15368" name="Text Box 8"/>
          <p:cNvSpPr txBox="1">
            <a:spLocks noChangeArrowheads="1"/>
          </p:cNvSpPr>
          <p:nvPr/>
        </p:nvSpPr>
        <p:spPr bwMode="auto">
          <a:xfrm>
            <a:off x="3429000" y="2286000"/>
            <a:ext cx="2286000" cy="274638"/>
          </a:xfrm>
          <a:prstGeom prst="rect">
            <a:avLst/>
          </a:prstGeom>
          <a:noFill/>
          <a:ln w="9525">
            <a:noFill/>
            <a:miter lim="800000"/>
            <a:headEnd/>
            <a:tailEnd/>
          </a:ln>
          <a:effectLst/>
        </p:spPr>
        <p:txBody>
          <a:bodyPr>
            <a:spAutoFit/>
          </a:bodyPr>
          <a:lstStyle/>
          <a:p>
            <a:pPr eaLnBrk="0" hangingPunct="0">
              <a:spcBef>
                <a:spcPct val="50000"/>
              </a:spcBef>
            </a:pPr>
            <a:r>
              <a:rPr lang="en-US" sz="1200" b="1" i="1" u="sng">
                <a:solidFill>
                  <a:schemeClr val="bg1"/>
                </a:solidFill>
              </a:rPr>
              <a:t>NO NEED</a:t>
            </a:r>
            <a:r>
              <a:rPr lang="en-US" sz="1200" b="1">
                <a:solidFill>
                  <a:schemeClr val="bg1"/>
                </a:solidFill>
              </a:rPr>
              <a:t> to </a:t>
            </a:r>
            <a:r>
              <a:rPr lang="en-US" sz="1200" b="1" i="1">
                <a:solidFill>
                  <a:schemeClr val="bg1"/>
                </a:solidFill>
              </a:rPr>
              <a:t>SUPER SIZE</a:t>
            </a:r>
          </a:p>
        </p:txBody>
      </p:sp>
      <p:sp>
        <p:nvSpPr>
          <p:cNvPr id="15369" name="Text Box 9"/>
          <p:cNvSpPr txBox="1">
            <a:spLocks noChangeArrowheads="1"/>
          </p:cNvSpPr>
          <p:nvPr/>
        </p:nvSpPr>
        <p:spPr bwMode="auto">
          <a:xfrm>
            <a:off x="990600" y="2743200"/>
            <a:ext cx="4876800" cy="822325"/>
          </a:xfrm>
          <a:prstGeom prst="rect">
            <a:avLst/>
          </a:prstGeom>
          <a:gradFill rotWithShape="1">
            <a:gsLst>
              <a:gs pos="0">
                <a:srgbClr val="FF3300"/>
              </a:gs>
              <a:gs pos="100000">
                <a:srgbClr val="FF3300">
                  <a:gamma/>
                  <a:shade val="46275"/>
                  <a:invGamma/>
                </a:srgbClr>
              </a:gs>
            </a:gsLst>
            <a:lin ang="5400000" scaled="1"/>
          </a:gradFill>
          <a:ln w="9525">
            <a:noFill/>
            <a:miter lim="800000"/>
            <a:headEnd/>
            <a:tailEnd/>
          </a:ln>
          <a:effectLst/>
        </p:spPr>
        <p:txBody>
          <a:bodyPr>
            <a:spAutoFit/>
          </a:bodyPr>
          <a:lstStyle/>
          <a:p>
            <a:pPr algn="ctr" eaLnBrk="0" hangingPunct="0">
              <a:spcBef>
                <a:spcPct val="50000"/>
              </a:spcBef>
            </a:pPr>
            <a:r>
              <a:rPr lang="en-US" sz="2400" b="1"/>
              <a:t>Use the smallest IV catheter size needed for infusion</a:t>
            </a:r>
          </a:p>
        </p:txBody>
      </p:sp>
      <p:graphicFrame>
        <p:nvGraphicFramePr>
          <p:cNvPr id="15370" name="Diagram 10"/>
          <p:cNvGraphicFramePr>
            <a:graphicFrameLocks/>
          </p:cNvGraphicFramePr>
          <p:nvPr/>
        </p:nvGraphicFramePr>
        <p:xfrm>
          <a:off x="6019800" y="2362200"/>
          <a:ext cx="2057400" cy="1658938"/>
        </p:xfrm>
        <a:graphic>
          <a:graphicData uri="http://schemas.openxmlformats.org/drawingml/2006/compatibility">
            <com:legacyDrawing xmlns:com="http://schemas.openxmlformats.org/drawingml/2006/compatibility" spid="_x0000_s15370"/>
          </a:graphicData>
        </a:graphic>
      </p:graphicFrame>
      <p:sp>
        <p:nvSpPr>
          <p:cNvPr id="15378" name="AutoShape 18"/>
          <p:cNvSpPr>
            <a:spLocks noChangeArrowheads="1"/>
          </p:cNvSpPr>
          <p:nvPr/>
        </p:nvSpPr>
        <p:spPr bwMode="auto">
          <a:xfrm>
            <a:off x="6781800" y="2895600"/>
            <a:ext cx="533400" cy="533400"/>
          </a:xfrm>
          <a:prstGeom prst="star24">
            <a:avLst>
              <a:gd name="adj" fmla="val 37500"/>
            </a:avLst>
          </a:prstGeom>
          <a:solidFill>
            <a:schemeClr val="accent2"/>
          </a:solidFill>
          <a:ln w="12700">
            <a:solidFill>
              <a:schemeClr val="tx1"/>
            </a:solidFill>
            <a:miter lim="800000"/>
            <a:headEnd/>
            <a:tailEnd/>
          </a:ln>
          <a:effectLst/>
        </p:spPr>
        <p:txBody>
          <a:bodyPr wrap="none" anchor="ctr"/>
          <a:lstStyle/>
          <a:p>
            <a:pPr algn="ctr" eaLnBrk="0" hangingPunct="0"/>
            <a:r>
              <a:rPr lang="en-US" sz="1200" b="1"/>
              <a:t>small</a:t>
            </a:r>
          </a:p>
          <a:p>
            <a:pPr algn="ctr" eaLnBrk="0" hangingPunct="0"/>
            <a:r>
              <a:rPr lang="en-US" sz="1200" b="1"/>
              <a:t>Gauge</a:t>
            </a:r>
          </a:p>
        </p:txBody>
      </p:sp>
      <p:graphicFrame>
        <p:nvGraphicFramePr>
          <p:cNvPr id="15423" name="Group 63"/>
          <p:cNvGraphicFramePr>
            <a:graphicFrameLocks noGrp="1"/>
          </p:cNvGraphicFramePr>
          <p:nvPr/>
        </p:nvGraphicFramePr>
        <p:xfrm>
          <a:off x="1066800" y="3581400"/>
          <a:ext cx="4552950" cy="3078480"/>
        </p:xfrm>
        <a:graphic>
          <a:graphicData uri="http://schemas.openxmlformats.org/drawingml/2006/table">
            <a:tbl>
              <a:tblPr/>
              <a:tblGrid>
                <a:gridCol w="1400175"/>
                <a:gridCol w="1154113"/>
                <a:gridCol w="844550"/>
                <a:gridCol w="1154112"/>
              </a:tblGrid>
              <a:tr h="2286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1" i="1" u="sng" strike="noStrike" cap="none" normalizeH="0" baseline="0" smtClean="0">
                          <a:ln>
                            <a:noFill/>
                          </a:ln>
                          <a:solidFill>
                            <a:schemeClr val="bg1"/>
                          </a:solidFill>
                          <a:effectLst/>
                          <a:latin typeface="Arial" charset="0"/>
                        </a:rPr>
                        <a:t>Gauge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1" i="1" u="sng" strike="noStrike" cap="none" normalizeH="0" baseline="0" smtClean="0">
                          <a:ln>
                            <a:noFill/>
                          </a:ln>
                          <a:solidFill>
                            <a:schemeClr val="bg1"/>
                          </a:solidFill>
                          <a:effectLst/>
                          <a:latin typeface="Arial" charset="0"/>
                        </a:rPr>
                        <a:t>IV Fluid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1" i="1" u="sng" strike="noStrike" cap="none" normalizeH="0" baseline="0" smtClean="0">
                          <a:ln>
                            <a:noFill/>
                          </a:ln>
                          <a:solidFill>
                            <a:schemeClr val="bg1"/>
                          </a:solidFill>
                          <a:effectLst/>
                          <a:latin typeface="Arial" charset="0"/>
                        </a:rPr>
                        <a:t>Blood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1" i="1" u="sng" strike="noStrike" cap="none" normalizeH="0" baseline="0" smtClean="0">
                          <a:ln>
                            <a:noFill/>
                          </a:ln>
                          <a:solidFill>
                            <a:schemeClr val="bg1"/>
                          </a:solidFill>
                          <a:effectLst/>
                          <a:latin typeface="Arial" charset="0"/>
                        </a:rPr>
                        <a:t>IV Meds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24 Gauge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(1200 mL/hr)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bg1"/>
                          </a:solidFill>
                          <a:effectLst/>
                          <a:latin typeface="Arial"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bg1"/>
                          </a:solidFill>
                          <a:effectLst/>
                          <a:latin typeface="Arial"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bg1"/>
                          </a:solidFill>
                          <a:effectLst/>
                          <a:latin typeface="Arial" charset="0"/>
                        </a:rPr>
                        <a:t>If only vein available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22 Gauge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(2100 mL/hr)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bg1"/>
                          </a:solidFill>
                          <a:effectLst/>
                          <a:latin typeface="Arial"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bg1"/>
                          </a:solidFill>
                          <a:effectLst/>
                          <a:latin typeface="Arial"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bg1"/>
                          </a:solidFill>
                          <a:effectLst/>
                          <a:latin typeface="Arial" charset="0"/>
                        </a:rPr>
                        <a:t>BEST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20 Gauge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(3900 mL/hr)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bg1"/>
                          </a:solidFill>
                          <a:effectLst/>
                          <a:latin typeface="Arial"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bg1"/>
                          </a:solidFill>
                          <a:effectLst/>
                          <a:latin typeface="Arial" charset="0"/>
                        </a:rPr>
                        <a:t>Ideal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bg1"/>
                          </a:solidFill>
                          <a:effectLst/>
                          <a:latin typeface="Arial" charset="0"/>
                        </a:rPr>
                        <a:t>OK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18 Gauge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(6600mL/hr)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bg1"/>
                          </a:solidFill>
                          <a:effectLst/>
                          <a:latin typeface="Arial" charset="0"/>
                        </a:rPr>
                        <a:t>For Large Volumes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bg1"/>
                          </a:solidFill>
                          <a:effectLst/>
                          <a:latin typeface="Arial"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bg1"/>
                          </a:solidFill>
                          <a:effectLst/>
                          <a:latin typeface="Arial" charset="0"/>
                        </a:rPr>
                        <a:t>Avoid Routine 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16 Gauge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(13,200mL/hr)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bg1"/>
                          </a:solidFill>
                          <a:effectLst/>
                          <a:latin typeface="Arial" charset="0"/>
                        </a:rPr>
                        <a:t>Used when large volumes required but replace with smaller size ASAP.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15414" name="WordArt 54"/>
          <p:cNvSpPr>
            <a:spLocks noChangeArrowheads="1" noChangeShapeType="1" noTextEdit="1"/>
          </p:cNvSpPr>
          <p:nvPr/>
        </p:nvSpPr>
        <p:spPr bwMode="auto">
          <a:xfrm>
            <a:off x="6019800" y="5715000"/>
            <a:ext cx="1524000" cy="609600"/>
          </a:xfrm>
          <a:prstGeom prst="rect">
            <a:avLst/>
          </a:prstGeom>
        </p:spPr>
        <p:txBody>
          <a:bodyPr wrap="none" fromWordArt="1">
            <a:prstTxWarp prst="textCanDown">
              <a:avLst>
                <a:gd name="adj" fmla="val 33333"/>
              </a:avLst>
            </a:prstTxWarp>
          </a:bodyPr>
          <a:lstStyle/>
          <a:p>
            <a:pPr algn="ctr"/>
            <a:r>
              <a:rPr lang="en-US" sz="1600" kern="10">
                <a:ln w="9525">
                  <a:solidFill>
                    <a:srgbClr val="000000"/>
                  </a:solidFill>
                  <a:round/>
                  <a:headEnd/>
                  <a:tailEnd/>
                </a:ln>
                <a:solidFill>
                  <a:srgbClr val="000000"/>
                </a:solidFill>
                <a:latin typeface="Arial"/>
                <a:cs typeface="Arial"/>
              </a:rPr>
              <a:t>Judgement</a:t>
            </a:r>
          </a:p>
        </p:txBody>
      </p:sp>
      <p:sp>
        <p:nvSpPr>
          <p:cNvPr id="15415" name="WordArt 55"/>
          <p:cNvSpPr>
            <a:spLocks noChangeArrowheads="1" noChangeShapeType="1" noTextEdit="1"/>
          </p:cNvSpPr>
          <p:nvPr/>
        </p:nvSpPr>
        <p:spPr bwMode="auto">
          <a:xfrm>
            <a:off x="5943600" y="4191000"/>
            <a:ext cx="1600200" cy="533400"/>
          </a:xfrm>
          <a:prstGeom prst="rect">
            <a:avLst/>
          </a:prstGeom>
        </p:spPr>
        <p:txBody>
          <a:bodyPr wrap="none" fromWordArt="1">
            <a:prstTxWarp prst="textPlain">
              <a:avLst>
                <a:gd name="adj" fmla="val 50000"/>
              </a:avLst>
            </a:prstTxWarp>
          </a:bodyPr>
          <a:lstStyle/>
          <a:p>
            <a:pPr algn="ctr"/>
            <a:r>
              <a:rPr lang="en-US" sz="1200" kern="10">
                <a:ln w="12700">
                  <a:solidFill>
                    <a:srgbClr val="EAEAEA"/>
                  </a:solidFill>
                  <a:round/>
                  <a:headEnd/>
                  <a:tailEnd/>
                </a:ln>
                <a:solidFill>
                  <a:schemeClr val="bg1"/>
                </a:solidFill>
                <a:effectLst>
                  <a:outerShdw dist="35921" dir="2700000" sy="50000" kx="2115830" algn="bl" rotWithShape="0">
                    <a:srgbClr val="C0C0C0">
                      <a:alpha val="80000"/>
                    </a:srgbClr>
                  </a:outerShdw>
                </a:effectLst>
                <a:latin typeface="Arial Narrow"/>
              </a:rPr>
              <a:t>USE YOUR</a:t>
            </a:r>
          </a:p>
          <a:p>
            <a:pPr algn="ctr"/>
            <a:r>
              <a:rPr lang="en-US" sz="1200" kern="10">
                <a:ln w="12700">
                  <a:solidFill>
                    <a:srgbClr val="EAEAEA"/>
                  </a:solidFill>
                  <a:round/>
                  <a:headEnd/>
                  <a:tailEnd/>
                </a:ln>
                <a:solidFill>
                  <a:schemeClr val="bg1"/>
                </a:solidFill>
                <a:effectLst>
                  <a:outerShdw dist="35921" dir="2700000" sy="50000" kx="2115830" algn="bl" rotWithShape="0">
                    <a:srgbClr val="C0C0C0">
                      <a:alpha val="80000"/>
                    </a:srgbClr>
                  </a:outerShdw>
                </a:effectLst>
                <a:latin typeface="Arial Narrow"/>
              </a:rPr>
              <a:t>Best Clincial</a:t>
            </a:r>
          </a:p>
        </p:txBody>
      </p:sp>
      <p:sp>
        <p:nvSpPr>
          <p:cNvPr id="15416" name="WordArt 56"/>
          <p:cNvSpPr>
            <a:spLocks noChangeArrowheads="1" noChangeShapeType="1" noTextEdit="1"/>
          </p:cNvSpPr>
          <p:nvPr/>
        </p:nvSpPr>
        <p:spPr bwMode="auto">
          <a:xfrm>
            <a:off x="304800" y="304800"/>
            <a:ext cx="1981200" cy="2590800"/>
          </a:xfrm>
          <a:prstGeom prst="rect">
            <a:avLst/>
          </a:prstGeom>
        </p:spPr>
        <p:txBody>
          <a:bodyPr wrap="none" fromWordArt="1">
            <a:prstTxWarp prst="textSlantUp">
              <a:avLst>
                <a:gd name="adj" fmla="val 36032"/>
              </a:avLst>
            </a:prstTxWarp>
          </a:bodyPr>
          <a:lstStyle/>
          <a:p>
            <a:pPr algn="ctr"/>
            <a:r>
              <a:rPr lang="en-US" sz="2800" kern="10">
                <a:ln w="9525">
                  <a:solidFill>
                    <a:srgbClr val="000000"/>
                  </a:solidFill>
                  <a:round/>
                  <a:headEnd/>
                  <a:tailEnd/>
                </a:ln>
                <a:solidFill>
                  <a:srgbClr val="000000"/>
                </a:solidFill>
                <a:latin typeface="Arial Black"/>
              </a:rPr>
              <a:t>Prevent Mechanical </a:t>
            </a:r>
          </a:p>
          <a:p>
            <a:pPr algn="ctr"/>
            <a:r>
              <a:rPr lang="en-US" sz="2800" kern="10">
                <a:ln w="9525">
                  <a:solidFill>
                    <a:srgbClr val="000000"/>
                  </a:solidFill>
                  <a:round/>
                  <a:headEnd/>
                  <a:tailEnd/>
                </a:ln>
                <a:solidFill>
                  <a:srgbClr val="000000"/>
                </a:solidFill>
                <a:latin typeface="Arial Black"/>
              </a:rPr>
              <a:t>Phlebitis</a:t>
            </a:r>
          </a:p>
        </p:txBody>
      </p:sp>
      <p:sp>
        <p:nvSpPr>
          <p:cNvPr id="15417" name="Text Box 57"/>
          <p:cNvSpPr txBox="1">
            <a:spLocks noChangeArrowheads="1"/>
          </p:cNvSpPr>
          <p:nvPr/>
        </p:nvSpPr>
        <p:spPr bwMode="auto">
          <a:xfrm>
            <a:off x="7696200" y="4267200"/>
            <a:ext cx="1219200" cy="2152650"/>
          </a:xfrm>
          <a:prstGeom prst="rect">
            <a:avLst/>
          </a:prstGeom>
          <a:noFill/>
          <a:ln w="9525">
            <a:noFill/>
            <a:miter lim="800000"/>
            <a:headEnd/>
            <a:tailEnd/>
          </a:ln>
          <a:effectLst/>
        </p:spPr>
        <p:txBody>
          <a:bodyPr>
            <a:spAutoFit/>
          </a:bodyPr>
          <a:lstStyle/>
          <a:p>
            <a:pPr eaLnBrk="0" hangingPunct="0">
              <a:spcBef>
                <a:spcPct val="50000"/>
              </a:spcBef>
            </a:pPr>
            <a:r>
              <a:rPr lang="en-US" b="1"/>
              <a:t>Return from OR with 16 or 18 g?</a:t>
            </a:r>
          </a:p>
          <a:p>
            <a:pPr eaLnBrk="0" hangingPunct="0">
              <a:spcBef>
                <a:spcPct val="50000"/>
              </a:spcBef>
            </a:pPr>
            <a:r>
              <a:rPr lang="en-US" b="1"/>
              <a:t>Remove within 24 hours.</a:t>
            </a:r>
          </a:p>
        </p:txBody>
      </p:sp>
      <p:sp>
        <p:nvSpPr>
          <p:cNvPr id="15418" name="Oval 58"/>
          <p:cNvSpPr>
            <a:spLocks noChangeArrowheads="1"/>
          </p:cNvSpPr>
          <p:nvPr/>
        </p:nvSpPr>
        <p:spPr bwMode="auto">
          <a:xfrm>
            <a:off x="2133600" y="3886200"/>
            <a:ext cx="304800" cy="2286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5419" name="Oval 59"/>
          <p:cNvSpPr>
            <a:spLocks noChangeArrowheads="1"/>
          </p:cNvSpPr>
          <p:nvPr/>
        </p:nvSpPr>
        <p:spPr bwMode="auto">
          <a:xfrm>
            <a:off x="2133600" y="4495800"/>
            <a:ext cx="304800" cy="228600"/>
          </a:xfrm>
          <a:prstGeom prst="ellipse">
            <a:avLst/>
          </a:prstGeom>
          <a:solidFill>
            <a:srgbClr val="3366FF"/>
          </a:solidFill>
          <a:ln w="9525">
            <a:solidFill>
              <a:schemeClr val="tx1"/>
            </a:solidFill>
            <a:round/>
            <a:headEnd/>
            <a:tailEnd/>
          </a:ln>
          <a:effectLst/>
        </p:spPr>
        <p:txBody>
          <a:bodyPr wrap="none" anchor="ctr"/>
          <a:lstStyle/>
          <a:p>
            <a:endParaRPr lang="en-US"/>
          </a:p>
        </p:txBody>
      </p:sp>
      <p:sp>
        <p:nvSpPr>
          <p:cNvPr id="15420" name="Oval 60"/>
          <p:cNvSpPr>
            <a:spLocks noChangeArrowheads="1"/>
          </p:cNvSpPr>
          <p:nvPr/>
        </p:nvSpPr>
        <p:spPr bwMode="auto">
          <a:xfrm>
            <a:off x="2133600" y="5029200"/>
            <a:ext cx="304800" cy="228600"/>
          </a:xfrm>
          <a:prstGeom prst="ellipse">
            <a:avLst/>
          </a:prstGeom>
          <a:solidFill>
            <a:srgbClr val="FF00FF"/>
          </a:solidFill>
          <a:ln w="9525">
            <a:solidFill>
              <a:schemeClr val="tx1"/>
            </a:solidFill>
            <a:round/>
            <a:headEnd/>
            <a:tailEnd/>
          </a:ln>
          <a:effectLst/>
        </p:spPr>
        <p:txBody>
          <a:bodyPr wrap="none" anchor="ctr"/>
          <a:lstStyle/>
          <a:p>
            <a:endParaRPr lang="en-US"/>
          </a:p>
        </p:txBody>
      </p:sp>
      <p:sp>
        <p:nvSpPr>
          <p:cNvPr id="15421" name="Oval 61"/>
          <p:cNvSpPr>
            <a:spLocks noChangeArrowheads="1"/>
          </p:cNvSpPr>
          <p:nvPr/>
        </p:nvSpPr>
        <p:spPr bwMode="auto">
          <a:xfrm>
            <a:off x="2133600" y="5562600"/>
            <a:ext cx="304800" cy="2286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15422" name="Oval 62"/>
          <p:cNvSpPr>
            <a:spLocks noChangeArrowheads="1"/>
          </p:cNvSpPr>
          <p:nvPr/>
        </p:nvSpPr>
        <p:spPr bwMode="auto">
          <a:xfrm>
            <a:off x="2133600" y="6096000"/>
            <a:ext cx="304800" cy="228600"/>
          </a:xfrm>
          <a:prstGeom prst="ellipse">
            <a:avLst/>
          </a:prstGeom>
          <a:solidFill>
            <a:srgbClr val="808080"/>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pic>
        <p:nvPicPr>
          <p:cNvPr id="20482" name="Picture 2" descr="P03-0124901-8000bg"/>
          <p:cNvPicPr>
            <a:picLocks noChangeAspect="1" noChangeArrowheads="1"/>
          </p:cNvPicPr>
          <p:nvPr/>
        </p:nvPicPr>
        <p:blipFill>
          <a:blip r:embed="rId2" cstate="print"/>
          <a:srcRect/>
          <a:stretch>
            <a:fillRect/>
          </a:stretch>
        </p:blipFill>
        <p:spPr bwMode="auto">
          <a:xfrm>
            <a:off x="2514600" y="4419600"/>
            <a:ext cx="533400" cy="527050"/>
          </a:xfrm>
          <a:prstGeom prst="rect">
            <a:avLst/>
          </a:prstGeom>
          <a:noFill/>
        </p:spPr>
      </p:pic>
      <p:pic>
        <p:nvPicPr>
          <p:cNvPr id="20483" name="Picture 3" descr="monoject_angel_wing_bact_female-01c"/>
          <p:cNvPicPr>
            <a:picLocks noChangeAspect="1" noChangeArrowheads="1"/>
          </p:cNvPicPr>
          <p:nvPr/>
        </p:nvPicPr>
        <p:blipFill>
          <a:blip r:embed="rId3" cstate="print"/>
          <a:srcRect/>
          <a:stretch>
            <a:fillRect/>
          </a:stretch>
        </p:blipFill>
        <p:spPr bwMode="auto">
          <a:xfrm>
            <a:off x="5334000" y="3581400"/>
            <a:ext cx="962025" cy="1219200"/>
          </a:xfrm>
          <a:prstGeom prst="rect">
            <a:avLst/>
          </a:prstGeom>
          <a:noFill/>
        </p:spPr>
      </p:pic>
      <p:pic>
        <p:nvPicPr>
          <p:cNvPr id="20484" name="Picture 4" descr="BacTAlertAerobicFANBottle"/>
          <p:cNvPicPr>
            <a:picLocks noChangeAspect="1" noChangeArrowheads="1"/>
          </p:cNvPicPr>
          <p:nvPr/>
        </p:nvPicPr>
        <p:blipFill>
          <a:blip r:embed="rId4" cstate="print"/>
          <a:srcRect/>
          <a:stretch>
            <a:fillRect/>
          </a:stretch>
        </p:blipFill>
        <p:spPr bwMode="auto">
          <a:xfrm>
            <a:off x="7315200" y="3505200"/>
            <a:ext cx="381000" cy="1371600"/>
          </a:xfrm>
          <a:prstGeom prst="rect">
            <a:avLst/>
          </a:prstGeom>
          <a:noFill/>
        </p:spPr>
      </p:pic>
      <p:pic>
        <p:nvPicPr>
          <p:cNvPr id="20485" name="Picture 5" descr="102886"/>
          <p:cNvPicPr>
            <a:picLocks noChangeAspect="1" noChangeArrowheads="1"/>
          </p:cNvPicPr>
          <p:nvPr/>
        </p:nvPicPr>
        <p:blipFill>
          <a:blip r:embed="rId5" cstate="print"/>
          <a:srcRect/>
          <a:stretch>
            <a:fillRect/>
          </a:stretch>
        </p:blipFill>
        <p:spPr bwMode="auto">
          <a:xfrm>
            <a:off x="3657600" y="3657600"/>
            <a:ext cx="381000" cy="1143000"/>
          </a:xfrm>
          <a:prstGeom prst="rect">
            <a:avLst/>
          </a:prstGeom>
          <a:noFill/>
        </p:spPr>
      </p:pic>
      <p:sp>
        <p:nvSpPr>
          <p:cNvPr id="20486" name="Rectangle 6"/>
          <p:cNvSpPr>
            <a:spLocks noGrp="1" noChangeArrowheads="1"/>
          </p:cNvSpPr>
          <p:nvPr>
            <p:ph type="subTitle" idx="1"/>
          </p:nvPr>
        </p:nvSpPr>
        <p:spPr>
          <a:xfrm>
            <a:off x="5943600" y="533400"/>
            <a:ext cx="2895600" cy="2133600"/>
          </a:xfrm>
        </p:spPr>
        <p:txBody>
          <a:bodyPr/>
          <a:lstStyle/>
          <a:p>
            <a:pPr>
              <a:lnSpc>
                <a:spcPct val="90000"/>
              </a:lnSpc>
            </a:pPr>
            <a:r>
              <a:rPr lang="en-US" sz="3600" b="1" i="1">
                <a:solidFill>
                  <a:schemeClr val="bg1"/>
                </a:solidFill>
              </a:rPr>
              <a:t>IV Therapy</a:t>
            </a:r>
          </a:p>
          <a:p>
            <a:pPr>
              <a:lnSpc>
                <a:spcPct val="90000"/>
              </a:lnSpc>
            </a:pPr>
            <a:r>
              <a:rPr lang="en-US" sz="3600" b="1" i="1">
                <a:solidFill>
                  <a:schemeClr val="bg1"/>
                </a:solidFill>
              </a:rPr>
              <a:t>March</a:t>
            </a:r>
          </a:p>
          <a:p>
            <a:pPr>
              <a:lnSpc>
                <a:spcPct val="90000"/>
              </a:lnSpc>
            </a:pPr>
            <a:r>
              <a:rPr lang="en-US" sz="3600" b="1" i="1">
                <a:solidFill>
                  <a:schemeClr val="bg1"/>
                </a:solidFill>
              </a:rPr>
              <a:t>Tip of the Month</a:t>
            </a:r>
          </a:p>
        </p:txBody>
      </p:sp>
      <p:pic>
        <p:nvPicPr>
          <p:cNvPr id="20487" name="Picture 7" descr="iv3"/>
          <p:cNvPicPr>
            <a:picLocks noChangeAspect="1" noChangeArrowheads="1"/>
          </p:cNvPicPr>
          <p:nvPr>
            <p:ph type="ctrTitle"/>
          </p:nvPr>
        </p:nvPicPr>
        <p:blipFill>
          <a:blip r:embed="rId6" cstate="print"/>
          <a:srcRect/>
          <a:stretch>
            <a:fillRect/>
          </a:stretch>
        </p:blipFill>
        <p:spPr>
          <a:xfrm>
            <a:off x="2590800" y="533400"/>
            <a:ext cx="2438400" cy="1752600"/>
          </a:xfrm>
          <a:prstGeom prst="rect">
            <a:avLst/>
          </a:prstGeom>
          <a:noFill/>
          <a:ln/>
        </p:spPr>
      </p:pic>
      <p:sp>
        <p:nvSpPr>
          <p:cNvPr id="20488" name="Text Box 8"/>
          <p:cNvSpPr txBox="1">
            <a:spLocks noChangeArrowheads="1"/>
          </p:cNvSpPr>
          <p:nvPr/>
        </p:nvSpPr>
        <p:spPr bwMode="auto">
          <a:xfrm>
            <a:off x="1371600" y="2209800"/>
            <a:ext cx="3810000" cy="519113"/>
          </a:xfrm>
          <a:prstGeom prst="rect">
            <a:avLst/>
          </a:prstGeom>
          <a:noFill/>
          <a:ln w="9525">
            <a:noFill/>
            <a:miter lim="800000"/>
            <a:headEnd/>
            <a:tailEnd/>
          </a:ln>
          <a:effectLst/>
        </p:spPr>
        <p:txBody>
          <a:bodyPr>
            <a:spAutoFit/>
          </a:bodyPr>
          <a:lstStyle/>
          <a:p>
            <a:pPr>
              <a:spcBef>
                <a:spcPct val="50000"/>
              </a:spcBef>
            </a:pPr>
            <a:r>
              <a:rPr lang="en-US" sz="2800" b="1" i="1"/>
              <a:t>Changing the Culture</a:t>
            </a:r>
          </a:p>
        </p:txBody>
      </p:sp>
      <p:pic>
        <p:nvPicPr>
          <p:cNvPr id="20489" name="Picture 9" descr="BacTAlertAerobicFANBottle"/>
          <p:cNvPicPr>
            <a:picLocks noChangeAspect="1" noChangeArrowheads="1"/>
          </p:cNvPicPr>
          <p:nvPr/>
        </p:nvPicPr>
        <p:blipFill>
          <a:blip r:embed="rId4" cstate="print"/>
          <a:srcRect/>
          <a:stretch>
            <a:fillRect/>
          </a:stretch>
        </p:blipFill>
        <p:spPr bwMode="auto">
          <a:xfrm>
            <a:off x="457200" y="3352800"/>
            <a:ext cx="381000" cy="1457325"/>
          </a:xfrm>
          <a:prstGeom prst="rect">
            <a:avLst/>
          </a:prstGeom>
          <a:noFill/>
        </p:spPr>
      </p:pic>
      <p:pic>
        <p:nvPicPr>
          <p:cNvPr id="20490" name="Picture 10" descr="BacTAlertAnaerobicFANBottle"/>
          <p:cNvPicPr>
            <a:picLocks noChangeAspect="1" noChangeArrowheads="1"/>
          </p:cNvPicPr>
          <p:nvPr/>
        </p:nvPicPr>
        <p:blipFill>
          <a:blip r:embed="rId7" cstate="print"/>
          <a:srcRect/>
          <a:stretch>
            <a:fillRect/>
          </a:stretch>
        </p:blipFill>
        <p:spPr bwMode="auto">
          <a:xfrm>
            <a:off x="381000" y="4876800"/>
            <a:ext cx="533400" cy="1581150"/>
          </a:xfrm>
          <a:prstGeom prst="rect">
            <a:avLst/>
          </a:prstGeom>
          <a:noFill/>
        </p:spPr>
      </p:pic>
      <p:sp>
        <p:nvSpPr>
          <p:cNvPr id="20491" name="Text Box 11"/>
          <p:cNvSpPr txBox="1">
            <a:spLocks noChangeArrowheads="1"/>
          </p:cNvSpPr>
          <p:nvPr/>
        </p:nvSpPr>
        <p:spPr bwMode="auto">
          <a:xfrm>
            <a:off x="762000" y="3429000"/>
            <a:ext cx="1524000" cy="1098550"/>
          </a:xfrm>
          <a:prstGeom prst="rect">
            <a:avLst/>
          </a:prstGeom>
          <a:noFill/>
          <a:ln w="9525">
            <a:noFill/>
            <a:miter lim="800000"/>
            <a:headEnd/>
            <a:tailEnd/>
          </a:ln>
          <a:effectLst/>
        </p:spPr>
        <p:txBody>
          <a:bodyPr>
            <a:spAutoFit/>
          </a:bodyPr>
          <a:lstStyle/>
          <a:p>
            <a:pPr eaLnBrk="0" hangingPunct="0">
              <a:spcBef>
                <a:spcPct val="50000"/>
              </a:spcBef>
            </a:pPr>
            <a:r>
              <a:rPr lang="en-US" sz="1200" b="1" u="sng"/>
              <a:t>Green /</a:t>
            </a:r>
            <a:r>
              <a:rPr lang="en-US" sz="1200"/>
              <a:t>Aerobic </a:t>
            </a:r>
          </a:p>
          <a:p>
            <a:pPr eaLnBrk="0" hangingPunct="0">
              <a:spcBef>
                <a:spcPct val="50000"/>
              </a:spcBef>
            </a:pPr>
            <a:r>
              <a:rPr lang="en-US" sz="1200"/>
              <a:t>With Oxygen</a:t>
            </a:r>
          </a:p>
          <a:p>
            <a:pPr eaLnBrk="0" hangingPunct="0">
              <a:spcBef>
                <a:spcPct val="50000"/>
              </a:spcBef>
            </a:pPr>
            <a:r>
              <a:rPr lang="en-US" sz="1200" b="1" i="1"/>
              <a:t>Fill first</a:t>
            </a:r>
          </a:p>
          <a:p>
            <a:pPr eaLnBrk="0" hangingPunct="0">
              <a:spcBef>
                <a:spcPct val="50000"/>
              </a:spcBef>
            </a:pPr>
            <a:r>
              <a:rPr lang="en-US" sz="1200"/>
              <a:t>10mL</a:t>
            </a:r>
          </a:p>
        </p:txBody>
      </p:sp>
      <p:sp>
        <p:nvSpPr>
          <p:cNvPr id="20492" name="Text Box 12"/>
          <p:cNvSpPr txBox="1">
            <a:spLocks noChangeArrowheads="1"/>
          </p:cNvSpPr>
          <p:nvPr/>
        </p:nvSpPr>
        <p:spPr bwMode="auto">
          <a:xfrm>
            <a:off x="838200" y="4876800"/>
            <a:ext cx="1524000" cy="1098550"/>
          </a:xfrm>
          <a:prstGeom prst="rect">
            <a:avLst/>
          </a:prstGeom>
          <a:noFill/>
          <a:ln w="9525">
            <a:noFill/>
            <a:miter lim="800000"/>
            <a:headEnd/>
            <a:tailEnd/>
          </a:ln>
          <a:effectLst/>
        </p:spPr>
        <p:txBody>
          <a:bodyPr>
            <a:spAutoFit/>
          </a:bodyPr>
          <a:lstStyle/>
          <a:p>
            <a:pPr eaLnBrk="0" hangingPunct="0">
              <a:spcBef>
                <a:spcPct val="50000"/>
              </a:spcBef>
            </a:pPr>
            <a:r>
              <a:rPr lang="en-US" sz="1200" b="1" u="sng"/>
              <a:t>Orange/</a:t>
            </a:r>
            <a:r>
              <a:rPr lang="en-US" sz="1200"/>
              <a:t>Anaerobic</a:t>
            </a:r>
          </a:p>
          <a:p>
            <a:pPr eaLnBrk="0" hangingPunct="0">
              <a:spcBef>
                <a:spcPct val="50000"/>
              </a:spcBef>
            </a:pPr>
            <a:r>
              <a:rPr lang="en-US" sz="1200"/>
              <a:t>Without Oxygen</a:t>
            </a:r>
          </a:p>
          <a:p>
            <a:pPr eaLnBrk="0" hangingPunct="0">
              <a:spcBef>
                <a:spcPct val="50000"/>
              </a:spcBef>
            </a:pPr>
            <a:r>
              <a:rPr lang="en-US" sz="1200" b="1" i="1"/>
              <a:t>Fill Second</a:t>
            </a:r>
          </a:p>
          <a:p>
            <a:pPr eaLnBrk="0" hangingPunct="0">
              <a:spcBef>
                <a:spcPct val="50000"/>
              </a:spcBef>
            </a:pPr>
            <a:r>
              <a:rPr lang="en-US" sz="1200"/>
              <a:t>10mL</a:t>
            </a:r>
          </a:p>
        </p:txBody>
      </p:sp>
      <p:sp>
        <p:nvSpPr>
          <p:cNvPr id="20493" name="Text Box 13"/>
          <p:cNvSpPr txBox="1">
            <a:spLocks noChangeArrowheads="1"/>
          </p:cNvSpPr>
          <p:nvPr/>
        </p:nvSpPr>
        <p:spPr bwMode="auto">
          <a:xfrm>
            <a:off x="2209800" y="3581400"/>
            <a:ext cx="1143000" cy="2193925"/>
          </a:xfrm>
          <a:prstGeom prst="rect">
            <a:avLst/>
          </a:prstGeom>
          <a:noFill/>
          <a:ln w="9525">
            <a:noFill/>
            <a:miter lim="800000"/>
            <a:headEnd/>
            <a:tailEnd/>
          </a:ln>
          <a:effectLst/>
        </p:spPr>
        <p:txBody>
          <a:bodyPr>
            <a:spAutoFit/>
          </a:bodyPr>
          <a:lstStyle/>
          <a:p>
            <a:pPr algn="ctr" eaLnBrk="0" hangingPunct="0">
              <a:spcBef>
                <a:spcPct val="50000"/>
              </a:spcBef>
            </a:pPr>
            <a:r>
              <a:rPr lang="en-US" sz="1200" b="1" u="sng"/>
              <a:t>Top of culture bottles are not sterile</a:t>
            </a:r>
          </a:p>
          <a:p>
            <a:pPr algn="ctr" eaLnBrk="0" hangingPunct="0">
              <a:spcBef>
                <a:spcPct val="50000"/>
              </a:spcBef>
            </a:pPr>
            <a:endParaRPr lang="en-US" sz="1200" b="1" u="sng"/>
          </a:p>
          <a:p>
            <a:pPr algn="ctr" eaLnBrk="0" hangingPunct="0">
              <a:spcBef>
                <a:spcPct val="50000"/>
              </a:spcBef>
            </a:pPr>
            <a:endParaRPr lang="en-US" sz="1200" b="1" u="sng"/>
          </a:p>
          <a:p>
            <a:pPr algn="ctr" eaLnBrk="0" hangingPunct="0">
              <a:spcBef>
                <a:spcPct val="50000"/>
              </a:spcBef>
            </a:pPr>
            <a:r>
              <a:rPr lang="en-US" sz="1200" b="1"/>
              <a:t>Use Alcohol to disinfect after flipping off caps</a:t>
            </a:r>
          </a:p>
        </p:txBody>
      </p:sp>
      <p:sp>
        <p:nvSpPr>
          <p:cNvPr id="20494" name="Text Box 14"/>
          <p:cNvSpPr txBox="1">
            <a:spLocks noChangeArrowheads="1"/>
          </p:cNvSpPr>
          <p:nvPr/>
        </p:nvSpPr>
        <p:spPr bwMode="auto">
          <a:xfrm>
            <a:off x="3962400" y="3505200"/>
            <a:ext cx="1524000" cy="1368425"/>
          </a:xfrm>
          <a:prstGeom prst="rect">
            <a:avLst/>
          </a:prstGeom>
          <a:noFill/>
          <a:ln w="9525">
            <a:noFill/>
            <a:miter lim="800000"/>
            <a:headEnd/>
            <a:tailEnd/>
          </a:ln>
          <a:effectLst/>
        </p:spPr>
        <p:txBody>
          <a:bodyPr>
            <a:spAutoFit/>
          </a:bodyPr>
          <a:lstStyle/>
          <a:p>
            <a:pPr eaLnBrk="0" hangingPunct="0"/>
            <a:r>
              <a:rPr lang="en-US" sz="1400" b="1" u="sng"/>
              <a:t>Use </a:t>
            </a:r>
          </a:p>
          <a:p>
            <a:pPr eaLnBrk="0" hangingPunct="0"/>
            <a:r>
              <a:rPr lang="en-US" sz="1400" b="1" u="sng"/>
              <a:t>Chloraprep to decontaminate the</a:t>
            </a:r>
            <a:r>
              <a:rPr lang="en-US" sz="1400"/>
              <a:t> </a:t>
            </a:r>
            <a:r>
              <a:rPr lang="en-US" sz="1400" b="1"/>
              <a:t>skin </a:t>
            </a:r>
          </a:p>
          <a:p>
            <a:pPr eaLnBrk="0" hangingPunct="0"/>
            <a:r>
              <a:rPr lang="en-US" sz="1400" b="1"/>
              <a:t>or hub and allow to dry.</a:t>
            </a:r>
          </a:p>
        </p:txBody>
      </p:sp>
      <p:sp>
        <p:nvSpPr>
          <p:cNvPr id="20495" name="Text Box 15"/>
          <p:cNvSpPr txBox="1">
            <a:spLocks noChangeArrowheads="1"/>
          </p:cNvSpPr>
          <p:nvPr/>
        </p:nvSpPr>
        <p:spPr bwMode="auto">
          <a:xfrm>
            <a:off x="6248400" y="3505200"/>
            <a:ext cx="990600" cy="1368425"/>
          </a:xfrm>
          <a:prstGeom prst="rect">
            <a:avLst/>
          </a:prstGeom>
          <a:noFill/>
          <a:ln w="9525">
            <a:noFill/>
            <a:miter lim="800000"/>
            <a:headEnd/>
            <a:tailEnd/>
          </a:ln>
          <a:effectLst/>
        </p:spPr>
        <p:txBody>
          <a:bodyPr>
            <a:spAutoFit/>
          </a:bodyPr>
          <a:lstStyle/>
          <a:p>
            <a:pPr eaLnBrk="0" hangingPunct="0">
              <a:spcBef>
                <a:spcPct val="50000"/>
              </a:spcBef>
            </a:pPr>
            <a:r>
              <a:rPr lang="en-US" sz="1400" b="1" u="sng">
                <a:solidFill>
                  <a:schemeClr val="bg1"/>
                </a:solidFill>
              </a:rPr>
              <a:t>Use Angel Wings</a:t>
            </a:r>
            <a:r>
              <a:rPr lang="en-US" sz="1400">
                <a:solidFill>
                  <a:schemeClr val="bg1"/>
                </a:solidFill>
              </a:rPr>
              <a:t> </a:t>
            </a:r>
            <a:r>
              <a:rPr lang="en-US" sz="1400" b="1">
                <a:solidFill>
                  <a:schemeClr val="bg1"/>
                </a:solidFill>
              </a:rPr>
              <a:t>to transfer blood to bottles</a:t>
            </a:r>
          </a:p>
        </p:txBody>
      </p:sp>
      <p:sp>
        <p:nvSpPr>
          <p:cNvPr id="20496" name="Text Box 16"/>
          <p:cNvSpPr txBox="1">
            <a:spLocks noChangeArrowheads="1"/>
          </p:cNvSpPr>
          <p:nvPr/>
        </p:nvSpPr>
        <p:spPr bwMode="auto">
          <a:xfrm>
            <a:off x="7696200" y="3505200"/>
            <a:ext cx="1143000" cy="1474788"/>
          </a:xfrm>
          <a:prstGeom prst="rect">
            <a:avLst/>
          </a:prstGeom>
          <a:noFill/>
          <a:ln w="9525">
            <a:noFill/>
            <a:miter lim="800000"/>
            <a:headEnd/>
            <a:tailEnd/>
          </a:ln>
          <a:effectLst/>
        </p:spPr>
        <p:txBody>
          <a:bodyPr>
            <a:spAutoFit/>
          </a:bodyPr>
          <a:lstStyle/>
          <a:p>
            <a:pPr eaLnBrk="0" hangingPunct="0">
              <a:spcBef>
                <a:spcPct val="50000"/>
              </a:spcBef>
            </a:pPr>
            <a:r>
              <a:rPr lang="en-US" sz="1400" b="1" u="sng">
                <a:solidFill>
                  <a:schemeClr val="bg1"/>
                </a:solidFill>
              </a:rPr>
              <a:t>Limited Amount of blood?</a:t>
            </a:r>
            <a:r>
              <a:rPr lang="en-US" sz="1400" b="1">
                <a:solidFill>
                  <a:schemeClr val="bg1"/>
                </a:solidFill>
              </a:rPr>
              <a:t> </a:t>
            </a:r>
          </a:p>
          <a:p>
            <a:pPr eaLnBrk="0" hangingPunct="0">
              <a:spcBef>
                <a:spcPct val="50000"/>
              </a:spcBef>
            </a:pPr>
            <a:r>
              <a:rPr lang="en-US" sz="1400" b="1">
                <a:solidFill>
                  <a:schemeClr val="bg1"/>
                </a:solidFill>
              </a:rPr>
              <a:t>Fill the aerobic first</a:t>
            </a:r>
          </a:p>
        </p:txBody>
      </p:sp>
      <p:sp>
        <p:nvSpPr>
          <p:cNvPr id="20497" name="Text Box 17"/>
          <p:cNvSpPr txBox="1">
            <a:spLocks noChangeArrowheads="1"/>
          </p:cNvSpPr>
          <p:nvPr/>
        </p:nvSpPr>
        <p:spPr bwMode="auto">
          <a:xfrm>
            <a:off x="152400" y="2895600"/>
            <a:ext cx="9448800" cy="457200"/>
          </a:xfrm>
          <a:prstGeom prst="rect">
            <a:avLst/>
          </a:prstGeom>
          <a:noFill/>
          <a:ln w="9525">
            <a:noFill/>
            <a:miter lim="800000"/>
            <a:headEnd/>
            <a:tailEnd/>
          </a:ln>
          <a:effectLst/>
        </p:spPr>
        <p:txBody>
          <a:bodyPr>
            <a:spAutoFit/>
          </a:bodyPr>
          <a:lstStyle/>
          <a:p>
            <a:pPr eaLnBrk="0" hangingPunct="0">
              <a:spcBef>
                <a:spcPct val="50000"/>
              </a:spcBef>
            </a:pPr>
            <a:r>
              <a:rPr lang="en-US" sz="2400" b="1" i="1" u="sng"/>
              <a:t>The method used to draw a blood culture affects the results</a:t>
            </a:r>
          </a:p>
        </p:txBody>
      </p:sp>
      <p:pic>
        <p:nvPicPr>
          <p:cNvPr id="20498" name="Picture 18" descr="Blood Bottles"/>
          <p:cNvPicPr>
            <a:picLocks noChangeAspect="1" noChangeArrowheads="1"/>
          </p:cNvPicPr>
          <p:nvPr/>
        </p:nvPicPr>
        <p:blipFill>
          <a:blip r:embed="rId8" cstate="print"/>
          <a:srcRect/>
          <a:stretch>
            <a:fillRect/>
          </a:stretch>
        </p:blipFill>
        <p:spPr bwMode="auto">
          <a:xfrm>
            <a:off x="3657600" y="5257800"/>
            <a:ext cx="1371600" cy="1371600"/>
          </a:xfrm>
          <a:prstGeom prst="rect">
            <a:avLst/>
          </a:prstGeom>
          <a:noFill/>
        </p:spPr>
      </p:pic>
      <p:sp>
        <p:nvSpPr>
          <p:cNvPr id="20499" name="Text Box 19"/>
          <p:cNvSpPr txBox="1">
            <a:spLocks noChangeArrowheads="1"/>
          </p:cNvSpPr>
          <p:nvPr/>
        </p:nvSpPr>
        <p:spPr bwMode="auto">
          <a:xfrm>
            <a:off x="5029200" y="5334000"/>
            <a:ext cx="1447800" cy="1373188"/>
          </a:xfrm>
          <a:prstGeom prst="rect">
            <a:avLst/>
          </a:prstGeom>
          <a:noFill/>
          <a:ln w="9525">
            <a:noFill/>
            <a:miter lim="800000"/>
            <a:headEnd/>
            <a:tailEnd/>
          </a:ln>
          <a:effectLst/>
        </p:spPr>
        <p:txBody>
          <a:bodyPr>
            <a:spAutoFit/>
          </a:bodyPr>
          <a:lstStyle/>
          <a:p>
            <a:pPr eaLnBrk="0" hangingPunct="0">
              <a:spcBef>
                <a:spcPct val="50000"/>
              </a:spcBef>
            </a:pPr>
            <a:r>
              <a:rPr lang="en-US" sz="1200" b="1" u="sng"/>
              <a:t>Proper</a:t>
            </a:r>
          </a:p>
          <a:p>
            <a:pPr eaLnBrk="0" hangingPunct="0">
              <a:spcBef>
                <a:spcPct val="50000"/>
              </a:spcBef>
            </a:pPr>
            <a:r>
              <a:rPr lang="en-US" sz="1200" b="1" u="sng"/>
              <a:t>Label </a:t>
            </a:r>
          </a:p>
          <a:p>
            <a:pPr eaLnBrk="0" hangingPunct="0">
              <a:spcBef>
                <a:spcPct val="50000"/>
              </a:spcBef>
            </a:pPr>
            <a:r>
              <a:rPr lang="en-US" sz="1200" b="1" u="sng"/>
              <a:t>Placement:</a:t>
            </a:r>
          </a:p>
          <a:p>
            <a:pPr eaLnBrk="0" hangingPunct="0">
              <a:spcBef>
                <a:spcPct val="50000"/>
              </a:spcBef>
            </a:pPr>
            <a:r>
              <a:rPr lang="en-US" sz="1200" b="1"/>
              <a:t>Stay away from</a:t>
            </a:r>
          </a:p>
          <a:p>
            <a:pPr eaLnBrk="0" hangingPunct="0">
              <a:spcBef>
                <a:spcPct val="50000"/>
              </a:spcBef>
            </a:pPr>
            <a:r>
              <a:rPr lang="en-US" sz="1200" b="1"/>
              <a:t>barcode</a:t>
            </a:r>
          </a:p>
        </p:txBody>
      </p:sp>
      <p:sp>
        <p:nvSpPr>
          <p:cNvPr id="20500" name="Text Box 20"/>
          <p:cNvSpPr txBox="1">
            <a:spLocks noChangeArrowheads="1"/>
          </p:cNvSpPr>
          <p:nvPr/>
        </p:nvSpPr>
        <p:spPr bwMode="auto">
          <a:xfrm>
            <a:off x="381000" y="6553200"/>
            <a:ext cx="3276600" cy="214313"/>
          </a:xfrm>
          <a:prstGeom prst="rect">
            <a:avLst/>
          </a:prstGeom>
          <a:noFill/>
          <a:ln w="9525">
            <a:noFill/>
            <a:miter lim="800000"/>
            <a:headEnd/>
            <a:tailEnd/>
          </a:ln>
          <a:effectLst/>
        </p:spPr>
        <p:txBody>
          <a:bodyPr>
            <a:spAutoFit/>
          </a:bodyPr>
          <a:lstStyle/>
          <a:p>
            <a:pPr eaLnBrk="0" hangingPunct="0">
              <a:spcBef>
                <a:spcPct val="50000"/>
              </a:spcBef>
            </a:pPr>
            <a:r>
              <a:rPr lang="en-US" sz="800"/>
              <a:t>Developed by: OHSU IV Therapy and Lab Departments</a:t>
            </a:r>
          </a:p>
        </p:txBody>
      </p:sp>
      <p:sp>
        <p:nvSpPr>
          <p:cNvPr id="20501" name="AutoShape 21"/>
          <p:cNvSpPr>
            <a:spLocks noChangeArrowheads="1"/>
          </p:cNvSpPr>
          <p:nvPr/>
        </p:nvSpPr>
        <p:spPr bwMode="auto">
          <a:xfrm>
            <a:off x="0" y="0"/>
            <a:ext cx="2971800" cy="2819400"/>
          </a:xfrm>
          <a:prstGeom prst="irregularSeal2">
            <a:avLst/>
          </a:prstGeom>
          <a:solidFill>
            <a:srgbClr val="FFFF00"/>
          </a:solidFill>
          <a:ln w="9525">
            <a:solidFill>
              <a:schemeClr val="tx1"/>
            </a:solidFill>
            <a:miter lim="800000"/>
            <a:headEnd/>
            <a:tailEnd/>
          </a:ln>
          <a:effectLst/>
        </p:spPr>
        <p:txBody>
          <a:bodyPr wrap="none" anchor="ctr"/>
          <a:lstStyle/>
          <a:p>
            <a:pPr algn="ctr" eaLnBrk="0" hangingPunct="0"/>
            <a:r>
              <a:rPr lang="en-US" sz="1600" b="1"/>
              <a:t>OHSU </a:t>
            </a:r>
          </a:p>
          <a:p>
            <a:pPr algn="ctr" eaLnBrk="0" hangingPunct="0"/>
            <a:r>
              <a:rPr lang="en-US" sz="1600" b="1"/>
              <a:t>Blood Culture</a:t>
            </a:r>
          </a:p>
          <a:p>
            <a:pPr algn="ctr" eaLnBrk="0" hangingPunct="0"/>
            <a:r>
              <a:rPr lang="en-US" sz="1600" b="1"/>
              <a:t>Contamination </a:t>
            </a:r>
          </a:p>
          <a:p>
            <a:pPr algn="ctr" eaLnBrk="0" hangingPunct="0"/>
            <a:r>
              <a:rPr lang="en-US" sz="1600" b="1"/>
              <a:t>Rate=</a:t>
            </a:r>
          </a:p>
          <a:p>
            <a:pPr algn="ctr" eaLnBrk="0" hangingPunct="0"/>
            <a:r>
              <a:rPr lang="en-US" sz="1600" b="1"/>
              <a:t>4-5%</a:t>
            </a:r>
          </a:p>
        </p:txBody>
      </p:sp>
      <p:sp>
        <p:nvSpPr>
          <p:cNvPr id="20502" name="AutoShape 22"/>
          <p:cNvSpPr>
            <a:spLocks noChangeArrowheads="1"/>
          </p:cNvSpPr>
          <p:nvPr/>
        </p:nvSpPr>
        <p:spPr bwMode="auto">
          <a:xfrm>
            <a:off x="6781800" y="4953000"/>
            <a:ext cx="2057400" cy="1905000"/>
          </a:xfrm>
          <a:prstGeom prst="irregularSeal2">
            <a:avLst/>
          </a:prstGeom>
          <a:solidFill>
            <a:srgbClr val="FFFF00"/>
          </a:solidFill>
          <a:ln w="9525">
            <a:solidFill>
              <a:schemeClr val="tx1"/>
            </a:solidFill>
            <a:miter lim="800000"/>
            <a:headEnd/>
            <a:tailEnd/>
          </a:ln>
          <a:effectLst/>
        </p:spPr>
        <p:txBody>
          <a:bodyPr wrap="none" anchor="ctr"/>
          <a:lstStyle/>
          <a:p>
            <a:pPr algn="ctr" eaLnBrk="0" hangingPunct="0"/>
            <a:endParaRPr lang="en-US" sz="1400" b="1"/>
          </a:p>
          <a:p>
            <a:pPr algn="ctr" eaLnBrk="0" hangingPunct="0"/>
            <a:r>
              <a:rPr lang="en-US" sz="1400" b="1"/>
              <a:t>Contamination </a:t>
            </a:r>
          </a:p>
          <a:p>
            <a:pPr algn="ctr" eaLnBrk="0" hangingPunct="0"/>
            <a:r>
              <a:rPr lang="en-US" sz="1400" b="1"/>
              <a:t>Rate </a:t>
            </a:r>
          </a:p>
          <a:p>
            <a:pPr algn="ctr" eaLnBrk="0" hangingPunct="0"/>
            <a:r>
              <a:rPr lang="en-US" sz="1400" b="1"/>
              <a:t>Goal=1.5%</a:t>
            </a:r>
          </a:p>
        </p:txBody>
      </p:sp>
      <p:sp>
        <p:nvSpPr>
          <p:cNvPr id="20503" name="Line 23"/>
          <p:cNvSpPr>
            <a:spLocks noChangeShapeType="1"/>
          </p:cNvSpPr>
          <p:nvPr/>
        </p:nvSpPr>
        <p:spPr bwMode="auto">
          <a:xfrm flipH="1" flipV="1">
            <a:off x="4038600" y="6096000"/>
            <a:ext cx="1066800" cy="457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folHlink"/>
            </a:gs>
            <a:gs pos="50000">
              <a:srgbClr val="FF66FF"/>
            </a:gs>
            <a:gs pos="100000">
              <a:schemeClr val="folHlink"/>
            </a:gs>
          </a:gsLst>
          <a:lin ang="5400000" scaled="1"/>
        </a:gradFill>
        <a:effectLst/>
      </p:bgPr>
    </p:bg>
    <p:spTree>
      <p:nvGrpSpPr>
        <p:cNvPr id="1" name=""/>
        <p:cNvGrpSpPr/>
        <p:nvPr/>
      </p:nvGrpSpPr>
      <p:grpSpPr>
        <a:xfrm>
          <a:off x="0" y="0"/>
          <a:ext cx="0" cy="0"/>
          <a:chOff x="0" y="0"/>
          <a:chExt cx="0" cy="0"/>
        </a:xfrm>
      </p:grpSpPr>
      <p:pic>
        <p:nvPicPr>
          <p:cNvPr id="36866" name="Picture 2" descr="MMj01725390000[1]"/>
          <p:cNvPicPr>
            <a:picLocks noChangeAspect="1" noChangeArrowheads="1" noCrop="1"/>
          </p:cNvPicPr>
          <p:nvPr/>
        </p:nvPicPr>
        <p:blipFill>
          <a:blip r:embed="rId2" cstate="print"/>
          <a:srcRect/>
          <a:stretch>
            <a:fillRect/>
          </a:stretch>
        </p:blipFill>
        <p:spPr bwMode="auto">
          <a:xfrm>
            <a:off x="4953000" y="304800"/>
            <a:ext cx="3810000" cy="1517650"/>
          </a:xfrm>
          <a:prstGeom prst="rect">
            <a:avLst/>
          </a:prstGeom>
          <a:noFill/>
        </p:spPr>
      </p:pic>
      <p:sp>
        <p:nvSpPr>
          <p:cNvPr id="36867" name="Rectangle 3"/>
          <p:cNvSpPr>
            <a:spLocks noGrp="1" noChangeArrowheads="1"/>
          </p:cNvSpPr>
          <p:nvPr>
            <p:ph type="subTitle" idx="1"/>
          </p:nvPr>
        </p:nvSpPr>
        <p:spPr>
          <a:xfrm>
            <a:off x="4800600" y="609600"/>
            <a:ext cx="3200400" cy="914400"/>
          </a:xfrm>
        </p:spPr>
        <p:txBody>
          <a:bodyPr/>
          <a:lstStyle/>
          <a:p>
            <a:pPr>
              <a:lnSpc>
                <a:spcPct val="90000"/>
              </a:lnSpc>
            </a:pPr>
            <a:r>
              <a:rPr lang="en-US" b="1" i="1"/>
              <a:t>IV Therapy April</a:t>
            </a:r>
          </a:p>
          <a:p>
            <a:pPr>
              <a:lnSpc>
                <a:spcPct val="90000"/>
              </a:lnSpc>
            </a:pPr>
            <a:r>
              <a:rPr lang="en-US" b="1" i="1"/>
              <a:t>Tip of the Month</a:t>
            </a:r>
          </a:p>
        </p:txBody>
      </p:sp>
      <p:pic>
        <p:nvPicPr>
          <p:cNvPr id="36868" name="Picture 4" descr="iv3"/>
          <p:cNvPicPr>
            <a:picLocks noChangeAspect="1" noChangeArrowheads="1"/>
          </p:cNvPicPr>
          <p:nvPr>
            <p:ph type="ctrTitle"/>
          </p:nvPr>
        </p:nvPicPr>
        <p:blipFill>
          <a:blip r:embed="rId3" cstate="print"/>
          <a:srcRect/>
          <a:stretch>
            <a:fillRect/>
          </a:stretch>
        </p:blipFill>
        <p:spPr>
          <a:xfrm>
            <a:off x="3429000" y="533400"/>
            <a:ext cx="1295400" cy="931863"/>
          </a:xfrm>
          <a:prstGeom prst="rect">
            <a:avLst/>
          </a:prstGeom>
          <a:noFill/>
          <a:ln/>
        </p:spPr>
      </p:pic>
      <p:sp>
        <p:nvSpPr>
          <p:cNvPr id="36869" name="Text Box 5"/>
          <p:cNvSpPr txBox="1">
            <a:spLocks noChangeArrowheads="1"/>
          </p:cNvSpPr>
          <p:nvPr/>
        </p:nvSpPr>
        <p:spPr bwMode="auto">
          <a:xfrm>
            <a:off x="1143000" y="5029200"/>
            <a:ext cx="3810000" cy="336550"/>
          </a:xfrm>
          <a:prstGeom prst="rect">
            <a:avLst/>
          </a:prstGeom>
          <a:noFill/>
          <a:ln w="9525">
            <a:noFill/>
            <a:miter lim="800000"/>
            <a:headEnd/>
            <a:tailEnd/>
          </a:ln>
          <a:effectLst/>
        </p:spPr>
        <p:txBody>
          <a:bodyPr>
            <a:spAutoFit/>
          </a:bodyPr>
          <a:lstStyle/>
          <a:p>
            <a:endParaRPr lang="en-US" sz="1600"/>
          </a:p>
        </p:txBody>
      </p:sp>
      <p:pic>
        <p:nvPicPr>
          <p:cNvPr id="36870" name="Picture 6" descr="MCNA01421_0000[1]"/>
          <p:cNvPicPr>
            <a:picLocks noChangeAspect="1" noChangeArrowheads="1"/>
          </p:cNvPicPr>
          <p:nvPr/>
        </p:nvPicPr>
        <p:blipFill>
          <a:blip r:embed="rId4" cstate="print"/>
          <a:srcRect/>
          <a:stretch>
            <a:fillRect/>
          </a:stretch>
        </p:blipFill>
        <p:spPr bwMode="auto">
          <a:xfrm>
            <a:off x="7848600" y="457200"/>
            <a:ext cx="690563" cy="914400"/>
          </a:xfrm>
          <a:prstGeom prst="rect">
            <a:avLst/>
          </a:prstGeom>
          <a:noFill/>
        </p:spPr>
      </p:pic>
      <p:graphicFrame>
        <p:nvGraphicFramePr>
          <p:cNvPr id="36871" name="Group 7"/>
          <p:cNvGraphicFramePr>
            <a:graphicFrameLocks noGrp="1"/>
          </p:cNvGraphicFramePr>
          <p:nvPr/>
        </p:nvGraphicFramePr>
        <p:xfrm>
          <a:off x="152400" y="2590800"/>
          <a:ext cx="7315200" cy="3970846"/>
        </p:xfrm>
        <a:graphic>
          <a:graphicData uri="http://schemas.openxmlformats.org/drawingml/2006/table">
            <a:tbl>
              <a:tblPr/>
              <a:tblGrid>
                <a:gridCol w="1811338"/>
                <a:gridCol w="1312862"/>
                <a:gridCol w="4191000"/>
              </a:tblGrid>
              <a:tr h="8556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sng" strike="noStrike" cap="none" normalizeH="0" baseline="0" smtClean="0">
                          <a:ln>
                            <a:noFill/>
                          </a:ln>
                          <a:solidFill>
                            <a:schemeClr val="tx1"/>
                          </a:solidFill>
                          <a:effectLst/>
                          <a:latin typeface="Arial" charset="0"/>
                        </a:rPr>
                        <a:t>Open Ended</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1" i="0" u="none" strike="noStrike" cap="none" normalizeH="0" baseline="0" smtClean="0">
                          <a:ln>
                            <a:noFill/>
                          </a:ln>
                          <a:solidFill>
                            <a:schemeClr val="tx1"/>
                          </a:solidFill>
                          <a:effectLst/>
                          <a:latin typeface="Arial" charset="0"/>
                        </a:rPr>
                        <a:t>Power PICC</a:t>
                      </a:r>
                      <a:r>
                        <a:rPr kumimoji="0" lang="en-US" sz="1200" b="0" i="0" u="none" strike="noStrike" cap="none" normalizeH="0" baseline="0" smtClean="0">
                          <a:ln>
                            <a:noFill/>
                          </a:ln>
                          <a:solidFill>
                            <a:schemeClr val="tx1"/>
                          </a:solidFill>
                          <a:effectLst/>
                          <a:latin typeface="Arial" charset="0"/>
                        </a:rPr>
                        <a:t> (Purple)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Or 4 French Dual Lumen (White)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200" b="1" i="0" u="none" strike="noStrike" cap="none" normalizeH="0" baseline="0" smtClean="0">
                          <a:ln>
                            <a:noFill/>
                          </a:ln>
                          <a:solidFill>
                            <a:schemeClr val="tx1"/>
                          </a:solidFill>
                          <a:effectLst/>
                          <a:latin typeface="Arial" charset="0"/>
                        </a:rPr>
                        <a:t> Pulsatile Flush:</a:t>
                      </a:r>
                      <a:r>
                        <a:rPr kumimoji="0" lang="en-US" sz="1200" b="0" i="0" u="none" strike="noStrike" cap="none" normalizeH="0" baseline="0" smtClean="0">
                          <a:ln>
                            <a:noFill/>
                          </a:ln>
                          <a:solidFill>
                            <a:schemeClr val="tx1"/>
                          </a:solidFill>
                          <a:effectLst/>
                          <a:latin typeface="Arial" charset="0"/>
                        </a:rPr>
                        <a:t> 10mL Normal Saline and 3-5 mL  10u/mL Heparin</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200" b="1" i="0" u="none" strike="noStrike" cap="none" normalizeH="0" baseline="0" smtClean="0">
                          <a:ln>
                            <a:noFill/>
                          </a:ln>
                          <a:solidFill>
                            <a:schemeClr val="tx1"/>
                          </a:solidFill>
                          <a:effectLst/>
                          <a:latin typeface="Arial" charset="0"/>
                        </a:rPr>
                        <a:t> Remove Syringe and Clamp</a:t>
                      </a:r>
                      <a:r>
                        <a:rPr kumimoji="0" lang="en-US" sz="1200" b="0" i="0" u="none" strike="noStrike" cap="none" normalizeH="0" baseline="0" smtClean="0">
                          <a:ln>
                            <a:noFill/>
                          </a:ln>
                          <a:solidFill>
                            <a:schemeClr val="tx1"/>
                          </a:solidFill>
                          <a:effectLst/>
                          <a:latin typeface="Arial" charset="0"/>
                        </a:rPr>
                        <a:t> </a:t>
                      </a:r>
                      <a:r>
                        <a:rPr kumimoji="0" lang="en-US" sz="1200" b="1" i="0" u="none" strike="noStrike" cap="none" normalizeH="0" baseline="0" smtClean="0">
                          <a:ln>
                            <a:noFill/>
                          </a:ln>
                          <a:solidFill>
                            <a:schemeClr val="tx1"/>
                          </a:solidFill>
                          <a:effectLst/>
                          <a:latin typeface="Arial" charset="0"/>
                        </a:rPr>
                        <a:t>Catheter</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200" b="1" i="0" u="none" strike="noStrike" cap="none" normalizeH="0" baseline="0" smtClean="0">
                          <a:ln>
                            <a:noFill/>
                          </a:ln>
                          <a:solidFill>
                            <a:schemeClr val="tx1"/>
                          </a:solidFill>
                          <a:effectLst/>
                          <a:latin typeface="Arial" charset="0"/>
                        </a:rPr>
                        <a:t> Open Ended = No valve so keep it clamped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058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sng" strike="noStrike" cap="none" normalizeH="0" baseline="0" smtClean="0">
                          <a:ln>
                            <a:noFill/>
                          </a:ln>
                          <a:solidFill>
                            <a:schemeClr val="tx1"/>
                          </a:solidFill>
                          <a:effectLst/>
                          <a:latin typeface="Arial" charset="0"/>
                        </a:rPr>
                        <a:t>Open Ended</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Port-a-Cath</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Common Use: Chemotherapy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200" b="1" i="0" u="none" strike="noStrike" cap="none" normalizeH="0" baseline="0" smtClean="0">
                          <a:ln>
                            <a:noFill/>
                          </a:ln>
                          <a:solidFill>
                            <a:schemeClr val="tx1"/>
                          </a:solidFill>
                          <a:effectLst/>
                          <a:latin typeface="Arial" charset="0"/>
                        </a:rPr>
                        <a:t> Pulsatile Flush:</a:t>
                      </a:r>
                      <a:r>
                        <a:rPr kumimoji="0" lang="en-US" sz="1200" b="0" i="0" u="none" strike="noStrike" cap="none" normalizeH="0" baseline="0" smtClean="0">
                          <a:ln>
                            <a:noFill/>
                          </a:ln>
                          <a:solidFill>
                            <a:schemeClr val="tx1"/>
                          </a:solidFill>
                          <a:effectLst/>
                          <a:latin typeface="Arial" charset="0"/>
                        </a:rPr>
                        <a:t> 10mL Normal Saline followed with 3-5 mL  10u/mL Heparin</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200" b="1" i="0" u="none" strike="noStrike" cap="none" normalizeH="0" baseline="0" smtClean="0">
                          <a:ln>
                            <a:noFill/>
                          </a:ln>
                          <a:solidFill>
                            <a:schemeClr val="tx1"/>
                          </a:solidFill>
                          <a:effectLst/>
                          <a:latin typeface="Arial" charset="0"/>
                        </a:rPr>
                        <a:t> Remove Syringe and Clamp</a:t>
                      </a:r>
                      <a:r>
                        <a:rPr kumimoji="0" lang="en-US" sz="1200" b="0" i="0" u="none" strike="noStrike" cap="none" normalizeH="0" baseline="0" smtClean="0">
                          <a:ln>
                            <a:noFill/>
                          </a:ln>
                          <a:solidFill>
                            <a:schemeClr val="tx1"/>
                          </a:solidFill>
                          <a:effectLst/>
                          <a:latin typeface="Arial" charset="0"/>
                        </a:rPr>
                        <a:t> </a:t>
                      </a:r>
                      <a:r>
                        <a:rPr kumimoji="0" lang="en-US" sz="1200" b="1" i="0" u="none" strike="noStrike" cap="none" normalizeH="0" baseline="0" smtClean="0">
                          <a:ln>
                            <a:noFill/>
                          </a:ln>
                          <a:solidFill>
                            <a:schemeClr val="tx1"/>
                          </a:solidFill>
                          <a:effectLst/>
                          <a:latin typeface="Arial" charset="0"/>
                        </a:rPr>
                        <a:t>Catheter</a:t>
                      </a:r>
                      <a:r>
                        <a:rPr kumimoji="0" lang="en-US" sz="12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Always use 100u/mL Heparin for deaccessing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34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sng" strike="noStrike" cap="none" normalizeH="0" baseline="0" smtClean="0">
                          <a:ln>
                            <a:noFill/>
                          </a:ln>
                          <a:solidFill>
                            <a:schemeClr val="tx1"/>
                          </a:solidFill>
                          <a:effectLst/>
                          <a:latin typeface="Arial" charset="0"/>
                        </a:rPr>
                        <a:t>Valved</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1" i="0" u="none" strike="noStrike" cap="none" normalizeH="0" baseline="0" smtClean="0">
                          <a:ln>
                            <a:noFill/>
                          </a:ln>
                          <a:solidFill>
                            <a:schemeClr val="tx1"/>
                          </a:solidFill>
                          <a:effectLst/>
                          <a:latin typeface="Arial" charset="0"/>
                        </a:rPr>
                        <a:t>Groshong PICC</a:t>
                      </a:r>
                      <a:r>
                        <a:rPr kumimoji="0" lang="en-US" sz="1200" b="0" i="0" u="none" strike="noStrike" cap="none" normalizeH="0" baseline="0" smtClean="0">
                          <a:ln>
                            <a:noFill/>
                          </a:ln>
                          <a:solidFill>
                            <a:schemeClr val="tx1"/>
                          </a:solidFill>
                          <a:effectLst/>
                          <a:latin typeface="Arial" charset="0"/>
                        </a:rPr>
                        <a:t> (Blue)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Common Use: Access for </a:t>
                      </a:r>
                      <a:r>
                        <a:rPr kumimoji="0" lang="en-US" sz="1200" b="0" i="0" u="sng" strike="noStrike" cap="none" normalizeH="0" baseline="0" smtClean="0">
                          <a:ln>
                            <a:noFill/>
                          </a:ln>
                          <a:solidFill>
                            <a:schemeClr val="tx1"/>
                          </a:solidFill>
                          <a:effectLst/>
                          <a:latin typeface="Arial" charset="0"/>
                        </a:rPr>
                        <a:t>&gt;</a:t>
                      </a:r>
                      <a:r>
                        <a:rPr kumimoji="0" lang="en-US" sz="1200" b="0" i="0" u="none" strike="noStrike" cap="none" normalizeH="0" baseline="0" smtClean="0">
                          <a:ln>
                            <a:noFill/>
                          </a:ln>
                          <a:solidFill>
                            <a:schemeClr val="tx1"/>
                          </a:solidFill>
                          <a:effectLst/>
                          <a:latin typeface="Arial" charset="0"/>
                        </a:rPr>
                        <a:t> 6 days of therapy</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200" b="1" i="0" u="none" strike="noStrike" cap="none" normalizeH="0" baseline="0" smtClean="0">
                          <a:ln>
                            <a:noFill/>
                          </a:ln>
                          <a:solidFill>
                            <a:schemeClr val="tx1"/>
                          </a:solidFill>
                          <a:effectLst/>
                          <a:latin typeface="Arial" charset="0"/>
                        </a:rPr>
                        <a:t>Pulsatile Flush:</a:t>
                      </a:r>
                      <a:r>
                        <a:rPr kumimoji="0" lang="en-US" sz="1200" b="0" i="0" u="none" strike="noStrike" cap="none" normalizeH="0" baseline="0" smtClean="0">
                          <a:ln>
                            <a:noFill/>
                          </a:ln>
                          <a:solidFill>
                            <a:schemeClr val="tx1"/>
                          </a:solidFill>
                          <a:effectLst/>
                          <a:latin typeface="Arial" charset="0"/>
                        </a:rPr>
                        <a:t> 10mL Normal Saline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200" b="1" i="0" u="none" strike="noStrike" cap="none" normalizeH="0" baseline="0" smtClean="0">
                          <a:ln>
                            <a:noFill/>
                          </a:ln>
                          <a:solidFill>
                            <a:schemeClr val="tx1"/>
                          </a:solidFill>
                          <a:effectLst/>
                          <a:latin typeface="Arial" charset="0"/>
                        </a:rPr>
                        <a:t>No Clamps</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200" b="1" i="0" u="none" strike="noStrike" cap="none" normalizeH="0" baseline="0" smtClean="0">
                          <a:ln>
                            <a:noFill/>
                          </a:ln>
                          <a:solidFill>
                            <a:schemeClr val="tx1"/>
                          </a:solidFill>
                          <a:effectLst/>
                          <a:latin typeface="Arial" charset="0"/>
                        </a:rPr>
                        <a:t> Valved = Prevents Blood from backing 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50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sng" strike="noStrike" cap="none" normalizeH="0" baseline="0" smtClean="0">
                          <a:ln>
                            <a:noFill/>
                          </a:ln>
                          <a:solidFill>
                            <a:schemeClr val="tx1"/>
                          </a:solidFill>
                          <a:effectLst/>
                          <a:latin typeface="Arial" charset="0"/>
                        </a:rPr>
                        <a:t>Valved</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1" i="0" u="none" strike="noStrike" cap="none" normalizeH="0" baseline="0" smtClean="0">
                          <a:ln>
                            <a:noFill/>
                          </a:ln>
                          <a:solidFill>
                            <a:schemeClr val="tx1"/>
                          </a:solidFill>
                          <a:effectLst/>
                          <a:latin typeface="Arial" charset="0"/>
                        </a:rPr>
                        <a:t>Midlines</a:t>
                      </a:r>
                      <a:r>
                        <a:rPr kumimoji="0" lang="en-US" sz="1200" b="0" i="0" u="none" strike="noStrike" cap="none" normalizeH="0" baseline="0" smtClean="0">
                          <a:ln>
                            <a:noFill/>
                          </a:ln>
                          <a:solidFill>
                            <a:schemeClr val="tx1"/>
                          </a:solidFill>
                          <a:effectLst/>
                          <a:latin typeface="Arial" charset="0"/>
                        </a:rPr>
                        <a:t>- Usually Groshongs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200" b="1" i="0" u="none" strike="noStrike" cap="none" normalizeH="0" baseline="0" smtClean="0">
                          <a:ln>
                            <a:noFill/>
                          </a:ln>
                          <a:solidFill>
                            <a:schemeClr val="tx1"/>
                          </a:solidFill>
                          <a:effectLst/>
                          <a:latin typeface="Arial" charset="0"/>
                        </a:rPr>
                        <a:t>Pulsatile Flush:</a:t>
                      </a:r>
                      <a:r>
                        <a:rPr kumimoji="0" lang="en-US" sz="1200" b="0" i="0" u="none" strike="noStrike" cap="none" normalizeH="0" baseline="0" smtClean="0">
                          <a:ln>
                            <a:noFill/>
                          </a:ln>
                          <a:solidFill>
                            <a:schemeClr val="tx1"/>
                          </a:solidFill>
                          <a:effectLst/>
                          <a:latin typeface="Arial" charset="0"/>
                        </a:rPr>
                        <a:t> 10 mL Normal Saline May use 10u/mL Heparin to lock for frequent blood draws to prevent clotting</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200" b="1" i="0" u="none" strike="noStrike" cap="none" normalizeH="0" baseline="0" smtClean="0">
                          <a:ln>
                            <a:noFill/>
                          </a:ln>
                          <a:solidFill>
                            <a:schemeClr val="tx1"/>
                          </a:solidFill>
                          <a:effectLst/>
                          <a:latin typeface="Arial" charset="0"/>
                        </a:rPr>
                        <a:t>Line Not Central/ Do not use vesicants</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Use: Short-term IV Therapy and blood draws</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6893" name="Picture 29" descr="Mediawebserver"/>
          <p:cNvPicPr>
            <a:picLocks noChangeAspect="1" noChangeArrowheads="1"/>
          </p:cNvPicPr>
          <p:nvPr/>
        </p:nvPicPr>
        <p:blipFill>
          <a:blip r:embed="rId5" cstate="print"/>
          <a:srcRect/>
          <a:stretch>
            <a:fillRect/>
          </a:stretch>
        </p:blipFill>
        <p:spPr bwMode="auto">
          <a:xfrm>
            <a:off x="2133600" y="5791200"/>
            <a:ext cx="838200" cy="696913"/>
          </a:xfrm>
          <a:prstGeom prst="rect">
            <a:avLst/>
          </a:prstGeom>
          <a:noFill/>
        </p:spPr>
      </p:pic>
      <p:pic>
        <p:nvPicPr>
          <p:cNvPr id="36894" name="Picture 30" descr="groshongpicc"/>
          <p:cNvPicPr>
            <a:picLocks noChangeAspect="1" noChangeArrowheads="1"/>
          </p:cNvPicPr>
          <p:nvPr/>
        </p:nvPicPr>
        <p:blipFill>
          <a:blip r:embed="rId6" cstate="print"/>
          <a:srcRect/>
          <a:stretch>
            <a:fillRect/>
          </a:stretch>
        </p:blipFill>
        <p:spPr bwMode="auto">
          <a:xfrm>
            <a:off x="2057400" y="4648200"/>
            <a:ext cx="990600" cy="749300"/>
          </a:xfrm>
          <a:prstGeom prst="rect">
            <a:avLst/>
          </a:prstGeom>
          <a:noFill/>
        </p:spPr>
      </p:pic>
      <p:pic>
        <p:nvPicPr>
          <p:cNvPr id="36895" name="Picture 31" descr="portacath3"/>
          <p:cNvPicPr>
            <a:picLocks noChangeAspect="1" noChangeArrowheads="1"/>
          </p:cNvPicPr>
          <p:nvPr/>
        </p:nvPicPr>
        <p:blipFill>
          <a:blip r:embed="rId7" cstate="print"/>
          <a:srcRect/>
          <a:stretch>
            <a:fillRect/>
          </a:stretch>
        </p:blipFill>
        <p:spPr bwMode="auto">
          <a:xfrm>
            <a:off x="2057400" y="3657600"/>
            <a:ext cx="990600" cy="712788"/>
          </a:xfrm>
          <a:prstGeom prst="rect">
            <a:avLst/>
          </a:prstGeom>
          <a:noFill/>
        </p:spPr>
      </p:pic>
      <p:sp>
        <p:nvSpPr>
          <p:cNvPr id="36896" name="Text Box 32"/>
          <p:cNvSpPr txBox="1">
            <a:spLocks noChangeArrowheads="1"/>
          </p:cNvSpPr>
          <p:nvPr/>
        </p:nvSpPr>
        <p:spPr bwMode="auto">
          <a:xfrm>
            <a:off x="533400" y="1676400"/>
            <a:ext cx="8458200" cy="779463"/>
          </a:xfrm>
          <a:prstGeom prst="rect">
            <a:avLst/>
          </a:prstGeom>
          <a:noFill/>
          <a:ln w="9525">
            <a:noFill/>
            <a:miter lim="800000"/>
            <a:headEnd/>
            <a:tailEnd/>
          </a:ln>
          <a:effectLst/>
        </p:spPr>
        <p:txBody>
          <a:bodyPr>
            <a:spAutoFit/>
          </a:bodyPr>
          <a:lstStyle/>
          <a:p>
            <a:pPr eaLnBrk="0" hangingPunct="0">
              <a:spcBef>
                <a:spcPct val="50000"/>
              </a:spcBef>
            </a:pPr>
            <a:r>
              <a:rPr lang="en-US" b="1" i="1" u="sng">
                <a:solidFill>
                  <a:schemeClr val="bg1"/>
                </a:solidFill>
              </a:rPr>
              <a:t>PICC, PORT  &amp; Midline FLUSHING</a:t>
            </a:r>
            <a:r>
              <a:rPr lang="en-US" b="1">
                <a:solidFill>
                  <a:schemeClr val="bg1"/>
                </a:solidFill>
              </a:rPr>
              <a:t>: Flush every 8 hours and after each use</a:t>
            </a:r>
          </a:p>
          <a:p>
            <a:pPr eaLnBrk="0" hangingPunct="0">
              <a:spcBef>
                <a:spcPct val="50000"/>
              </a:spcBef>
            </a:pPr>
            <a:r>
              <a:rPr lang="en-US" b="1">
                <a:solidFill>
                  <a:schemeClr val="bg1"/>
                </a:solidFill>
              </a:rPr>
              <a:t>Doing a Blood Draw? Pulsatile Flush with 20 mL Normal Saline  </a:t>
            </a:r>
          </a:p>
        </p:txBody>
      </p:sp>
      <p:sp>
        <p:nvSpPr>
          <p:cNvPr id="36897" name="Text Box 33"/>
          <p:cNvSpPr txBox="1">
            <a:spLocks noChangeArrowheads="1"/>
          </p:cNvSpPr>
          <p:nvPr/>
        </p:nvSpPr>
        <p:spPr bwMode="auto">
          <a:xfrm>
            <a:off x="7315200" y="2743200"/>
            <a:ext cx="1524000" cy="366713"/>
          </a:xfrm>
          <a:prstGeom prst="rect">
            <a:avLst/>
          </a:prstGeom>
          <a:noFill/>
          <a:ln w="9525">
            <a:noFill/>
            <a:miter lim="800000"/>
            <a:headEnd/>
            <a:tailEnd/>
          </a:ln>
          <a:effectLst/>
        </p:spPr>
        <p:txBody>
          <a:bodyPr>
            <a:spAutoFit/>
          </a:bodyPr>
          <a:lstStyle/>
          <a:p>
            <a:pPr eaLnBrk="0" hangingPunct="0">
              <a:spcBef>
                <a:spcPct val="50000"/>
              </a:spcBef>
            </a:pPr>
            <a:endParaRPr lang="en-US"/>
          </a:p>
        </p:txBody>
      </p:sp>
      <p:sp>
        <p:nvSpPr>
          <p:cNvPr id="36898" name="Rectangle 34"/>
          <p:cNvSpPr>
            <a:spLocks noChangeArrowheads="1"/>
          </p:cNvSpPr>
          <p:nvPr/>
        </p:nvSpPr>
        <p:spPr bwMode="auto">
          <a:xfrm>
            <a:off x="7543800" y="2590800"/>
            <a:ext cx="1371600" cy="83820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b="1"/>
              <a:t>PICC</a:t>
            </a:r>
          </a:p>
          <a:p>
            <a:pPr eaLnBrk="0" hangingPunct="0"/>
            <a:r>
              <a:rPr lang="en-US" sz="1200" b="1"/>
              <a:t>HEPARIN FLUSH</a:t>
            </a:r>
          </a:p>
          <a:p>
            <a:pPr eaLnBrk="0" hangingPunct="0"/>
            <a:r>
              <a:rPr lang="en-US" sz="1000"/>
              <a:t>Date___________</a:t>
            </a:r>
          </a:p>
          <a:p>
            <a:pPr eaLnBrk="0" hangingPunct="0"/>
            <a:r>
              <a:rPr lang="en-US" sz="1000"/>
              <a:t>Cm. Exposed_____</a:t>
            </a:r>
          </a:p>
          <a:p>
            <a:pPr eaLnBrk="0" hangingPunct="0"/>
            <a:r>
              <a:rPr lang="en-US" sz="1000"/>
              <a:t>Initial_____</a:t>
            </a:r>
          </a:p>
        </p:txBody>
      </p:sp>
      <p:sp>
        <p:nvSpPr>
          <p:cNvPr id="36899" name="Rectangle 35"/>
          <p:cNvSpPr>
            <a:spLocks noChangeArrowheads="1"/>
          </p:cNvSpPr>
          <p:nvPr/>
        </p:nvSpPr>
        <p:spPr bwMode="auto">
          <a:xfrm>
            <a:off x="7543800" y="3581400"/>
            <a:ext cx="1295400" cy="838200"/>
          </a:xfrm>
          <a:prstGeom prst="rect">
            <a:avLst/>
          </a:prstGeom>
          <a:solidFill>
            <a:srgbClr val="CC99FF"/>
          </a:solidFill>
          <a:ln w="9525">
            <a:solidFill>
              <a:schemeClr val="tx1"/>
            </a:solidFill>
            <a:miter lim="800000"/>
            <a:headEnd/>
            <a:tailEnd/>
          </a:ln>
          <a:effectLst/>
        </p:spPr>
        <p:txBody>
          <a:bodyPr wrap="none" anchor="ctr"/>
          <a:lstStyle/>
          <a:p>
            <a:pPr eaLnBrk="0" hangingPunct="0"/>
            <a:r>
              <a:rPr lang="en-US" sz="1200" b="1"/>
              <a:t>PAC</a:t>
            </a:r>
          </a:p>
          <a:p>
            <a:pPr eaLnBrk="0" hangingPunct="0"/>
            <a:r>
              <a:rPr lang="en-US" sz="1200" b="1"/>
              <a:t>Heparin Flush</a:t>
            </a:r>
          </a:p>
          <a:p>
            <a:pPr eaLnBrk="0" hangingPunct="0"/>
            <a:r>
              <a:rPr lang="en-US" sz="1000"/>
              <a:t>Date______</a:t>
            </a:r>
          </a:p>
          <a:p>
            <a:pPr eaLnBrk="0" hangingPunct="0"/>
            <a:r>
              <a:rPr lang="en-US" sz="1000"/>
              <a:t>Size______</a:t>
            </a:r>
          </a:p>
          <a:p>
            <a:pPr eaLnBrk="0" hangingPunct="0"/>
            <a:r>
              <a:rPr lang="en-US" sz="1000"/>
              <a:t>Initial______</a:t>
            </a:r>
          </a:p>
        </p:txBody>
      </p:sp>
      <p:sp>
        <p:nvSpPr>
          <p:cNvPr id="36900" name="Rectangle 36"/>
          <p:cNvSpPr>
            <a:spLocks noChangeArrowheads="1"/>
          </p:cNvSpPr>
          <p:nvPr/>
        </p:nvSpPr>
        <p:spPr bwMode="auto">
          <a:xfrm>
            <a:off x="7543800" y="4648200"/>
            <a:ext cx="1295400" cy="914400"/>
          </a:xfrm>
          <a:prstGeom prst="rect">
            <a:avLst/>
          </a:prstGeom>
          <a:solidFill>
            <a:srgbClr val="FF3399"/>
          </a:solidFill>
          <a:ln w="9525">
            <a:solidFill>
              <a:schemeClr val="tx1"/>
            </a:solidFill>
            <a:miter lim="800000"/>
            <a:headEnd/>
            <a:tailEnd/>
          </a:ln>
          <a:effectLst/>
        </p:spPr>
        <p:txBody>
          <a:bodyPr wrap="none" anchor="ctr"/>
          <a:lstStyle/>
          <a:p>
            <a:pPr eaLnBrk="0" hangingPunct="0"/>
            <a:r>
              <a:rPr lang="en-US" sz="1200" b="1"/>
              <a:t>PICC</a:t>
            </a:r>
          </a:p>
          <a:p>
            <a:pPr eaLnBrk="0" hangingPunct="0"/>
            <a:r>
              <a:rPr lang="en-US" sz="1200" b="1"/>
              <a:t>SALINE FLUSH</a:t>
            </a:r>
          </a:p>
          <a:p>
            <a:pPr eaLnBrk="0" hangingPunct="0"/>
            <a:r>
              <a:rPr lang="en-US" sz="1000"/>
              <a:t>Date___</a:t>
            </a:r>
          </a:p>
          <a:p>
            <a:pPr eaLnBrk="0" hangingPunct="0"/>
            <a:r>
              <a:rPr lang="en-US" sz="1000"/>
              <a:t>Cm. Exposed_____</a:t>
            </a:r>
          </a:p>
          <a:p>
            <a:pPr eaLnBrk="0" hangingPunct="0"/>
            <a:r>
              <a:rPr lang="en-US" sz="1000"/>
              <a:t>Initial_____Flush___</a:t>
            </a:r>
          </a:p>
        </p:txBody>
      </p:sp>
      <p:sp>
        <p:nvSpPr>
          <p:cNvPr id="36901" name="Rectangle 37"/>
          <p:cNvSpPr>
            <a:spLocks noChangeArrowheads="1"/>
          </p:cNvSpPr>
          <p:nvPr/>
        </p:nvSpPr>
        <p:spPr bwMode="auto">
          <a:xfrm>
            <a:off x="7543800" y="5791200"/>
            <a:ext cx="1371600" cy="838200"/>
          </a:xfrm>
          <a:prstGeom prst="rect">
            <a:avLst/>
          </a:prstGeom>
          <a:solidFill>
            <a:srgbClr val="00CCFF"/>
          </a:solidFill>
          <a:ln w="9525">
            <a:solidFill>
              <a:schemeClr val="tx1"/>
            </a:solidFill>
            <a:miter lim="800000"/>
            <a:headEnd/>
            <a:tailEnd/>
          </a:ln>
          <a:effectLst/>
        </p:spPr>
        <p:txBody>
          <a:bodyPr wrap="none" anchor="ctr"/>
          <a:lstStyle/>
          <a:p>
            <a:pPr eaLnBrk="0" hangingPunct="0"/>
            <a:r>
              <a:rPr lang="en-US" sz="1200" b="1"/>
              <a:t>Line</a:t>
            </a:r>
          </a:p>
          <a:p>
            <a:pPr eaLnBrk="0" hangingPunct="0"/>
            <a:r>
              <a:rPr lang="en-US" sz="1200" b="1"/>
              <a:t>NOT CENTRAL</a:t>
            </a:r>
            <a:r>
              <a:rPr lang="en-US" sz="1000"/>
              <a:t> </a:t>
            </a:r>
          </a:p>
          <a:p>
            <a:pPr eaLnBrk="0" hangingPunct="0"/>
            <a:r>
              <a:rPr lang="en-US" sz="1000"/>
              <a:t>Date___</a:t>
            </a:r>
          </a:p>
          <a:p>
            <a:pPr eaLnBrk="0" hangingPunct="0"/>
            <a:r>
              <a:rPr lang="en-US" sz="1000"/>
              <a:t>Cm. Exposed_____</a:t>
            </a:r>
          </a:p>
          <a:p>
            <a:pPr eaLnBrk="0" hangingPunct="0"/>
            <a:r>
              <a:rPr lang="en-US" sz="1000"/>
              <a:t>Initial_____ Flush__</a:t>
            </a:r>
          </a:p>
        </p:txBody>
      </p:sp>
      <p:sp>
        <p:nvSpPr>
          <p:cNvPr id="36902" name="AutoShape 38"/>
          <p:cNvSpPr>
            <a:spLocks noChangeArrowheads="1"/>
          </p:cNvSpPr>
          <p:nvPr/>
        </p:nvSpPr>
        <p:spPr bwMode="auto">
          <a:xfrm rot="-826296">
            <a:off x="993775" y="187325"/>
            <a:ext cx="1858963" cy="1346200"/>
          </a:xfrm>
          <a:prstGeom prst="horizontalScroll">
            <a:avLst>
              <a:gd name="adj" fmla="val 12500"/>
            </a:avLst>
          </a:prstGeom>
          <a:solidFill>
            <a:schemeClr val="accent1"/>
          </a:solidFill>
          <a:ln w="9525">
            <a:solidFill>
              <a:schemeClr val="tx1"/>
            </a:solidFill>
            <a:round/>
            <a:headEnd/>
            <a:tailEnd/>
          </a:ln>
          <a:effectLst/>
        </p:spPr>
        <p:txBody>
          <a:bodyPr wrap="none" anchor="ctr"/>
          <a:lstStyle/>
          <a:p>
            <a:pPr algn="ctr" eaLnBrk="0" hangingPunct="0"/>
            <a:r>
              <a:rPr lang="en-US"/>
              <a:t>The Right </a:t>
            </a:r>
          </a:p>
          <a:p>
            <a:pPr algn="ctr" eaLnBrk="0" hangingPunct="0"/>
            <a:r>
              <a:rPr lang="en-US"/>
              <a:t>Flush In Time</a:t>
            </a:r>
          </a:p>
          <a:p>
            <a:pPr algn="ctr" eaLnBrk="0" hangingPunct="0"/>
            <a:r>
              <a:rPr lang="en-US"/>
              <a:t>Saves </a:t>
            </a:r>
          </a:p>
          <a:p>
            <a:pPr algn="ctr" eaLnBrk="0" hangingPunct="0"/>
            <a:r>
              <a:rPr lang="en-US"/>
              <a:t>The Line !</a:t>
            </a:r>
          </a:p>
        </p:txBody>
      </p:sp>
      <p:pic>
        <p:nvPicPr>
          <p:cNvPr id="36903" name="Picture 39" descr="product-groshong"/>
          <p:cNvPicPr>
            <a:picLocks noChangeAspect="1" noChangeArrowheads="1"/>
          </p:cNvPicPr>
          <p:nvPr/>
        </p:nvPicPr>
        <p:blipFill>
          <a:blip r:embed="rId8" cstate="print"/>
          <a:srcRect t="3992" r="60953" b="91809"/>
          <a:stretch>
            <a:fillRect/>
          </a:stretch>
        </p:blipFill>
        <p:spPr bwMode="auto">
          <a:xfrm>
            <a:off x="3429000" y="5181600"/>
            <a:ext cx="1752600" cy="287338"/>
          </a:xfrm>
          <a:prstGeom prst="rect">
            <a:avLst/>
          </a:prstGeom>
          <a:noFill/>
        </p:spPr>
      </p:pic>
      <p:pic>
        <p:nvPicPr>
          <p:cNvPr id="36904" name="Picture 40" descr="Power%20PICC%20Pix"/>
          <p:cNvPicPr>
            <a:picLocks noChangeAspect="1" noChangeArrowheads="1"/>
          </p:cNvPicPr>
          <p:nvPr/>
        </p:nvPicPr>
        <p:blipFill>
          <a:blip r:embed="rId9" cstate="print"/>
          <a:srcRect t="26241" r="11200" b="7040"/>
          <a:stretch>
            <a:fillRect/>
          </a:stretch>
        </p:blipFill>
        <p:spPr bwMode="auto">
          <a:xfrm>
            <a:off x="2057400" y="2667000"/>
            <a:ext cx="914400" cy="768350"/>
          </a:xfrm>
          <a:prstGeom prst="rect">
            <a:avLst/>
          </a:prstGeom>
          <a:noFill/>
        </p:spPr>
      </p:pic>
      <p:sp>
        <p:nvSpPr>
          <p:cNvPr id="36905" name="Text Box 41"/>
          <p:cNvSpPr txBox="1">
            <a:spLocks noChangeArrowheads="1"/>
          </p:cNvSpPr>
          <p:nvPr/>
        </p:nvSpPr>
        <p:spPr bwMode="auto">
          <a:xfrm>
            <a:off x="152400" y="6553200"/>
            <a:ext cx="7620000" cy="244475"/>
          </a:xfrm>
          <a:prstGeom prst="rect">
            <a:avLst/>
          </a:prstGeom>
          <a:noFill/>
          <a:ln w="9525">
            <a:noFill/>
            <a:miter lim="800000"/>
            <a:headEnd/>
            <a:tailEnd/>
          </a:ln>
          <a:effectLst/>
        </p:spPr>
        <p:txBody>
          <a:bodyPr>
            <a:spAutoFit/>
          </a:bodyPr>
          <a:lstStyle/>
          <a:p>
            <a:pPr eaLnBrk="0" hangingPunct="0">
              <a:spcBef>
                <a:spcPct val="50000"/>
              </a:spcBef>
            </a:pPr>
            <a:r>
              <a:rPr lang="en-US" sz="1000" b="1"/>
              <a:t>*Refer to back of Vascular Access Device Flow Sheet: “Guidelines for Flushing” and for Pediatric flush amounts</a:t>
            </a:r>
            <a:endParaRPr lang="en-US" sz="1200"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66"/>
        </a:solidFill>
        <a:effectLst/>
      </p:bgPr>
    </p:bg>
    <p:spTree>
      <p:nvGrpSpPr>
        <p:cNvPr id="1" name=""/>
        <p:cNvGrpSpPr/>
        <p:nvPr/>
      </p:nvGrpSpPr>
      <p:grpSpPr>
        <a:xfrm>
          <a:off x="0" y="0"/>
          <a:ext cx="0" cy="0"/>
          <a:chOff x="0" y="0"/>
          <a:chExt cx="0" cy="0"/>
        </a:xfrm>
      </p:grpSpPr>
      <p:pic>
        <p:nvPicPr>
          <p:cNvPr id="37890" name="Picture 2" descr="groshongpicc"/>
          <p:cNvPicPr>
            <a:picLocks noChangeAspect="1" noChangeArrowheads="1"/>
          </p:cNvPicPr>
          <p:nvPr/>
        </p:nvPicPr>
        <p:blipFill>
          <a:blip r:embed="rId2" cstate="print"/>
          <a:srcRect/>
          <a:stretch>
            <a:fillRect/>
          </a:stretch>
        </p:blipFill>
        <p:spPr bwMode="auto">
          <a:xfrm>
            <a:off x="5486400" y="2514600"/>
            <a:ext cx="1052513" cy="795338"/>
          </a:xfrm>
          <a:prstGeom prst="rect">
            <a:avLst/>
          </a:prstGeom>
          <a:noFill/>
        </p:spPr>
      </p:pic>
      <p:pic>
        <p:nvPicPr>
          <p:cNvPr id="37891" name="Picture 3" descr="hickman"/>
          <p:cNvPicPr>
            <a:picLocks noChangeAspect="1" noChangeArrowheads="1"/>
          </p:cNvPicPr>
          <p:nvPr/>
        </p:nvPicPr>
        <p:blipFill>
          <a:blip r:embed="rId3" cstate="print"/>
          <a:srcRect/>
          <a:stretch>
            <a:fillRect/>
          </a:stretch>
        </p:blipFill>
        <p:spPr bwMode="auto">
          <a:xfrm>
            <a:off x="8001000" y="2514600"/>
            <a:ext cx="795338" cy="1219200"/>
          </a:xfrm>
          <a:prstGeom prst="rect">
            <a:avLst/>
          </a:prstGeom>
          <a:noFill/>
        </p:spPr>
      </p:pic>
      <p:sp>
        <p:nvSpPr>
          <p:cNvPr id="37892" name="Rectangle 4"/>
          <p:cNvSpPr>
            <a:spLocks noGrp="1" noChangeArrowheads="1"/>
          </p:cNvSpPr>
          <p:nvPr>
            <p:ph type="subTitle" idx="1"/>
          </p:nvPr>
        </p:nvSpPr>
        <p:spPr>
          <a:xfrm>
            <a:off x="2209800" y="457200"/>
            <a:ext cx="5791200" cy="685800"/>
          </a:xfrm>
        </p:spPr>
        <p:txBody>
          <a:bodyPr/>
          <a:lstStyle/>
          <a:p>
            <a:pPr>
              <a:lnSpc>
                <a:spcPct val="90000"/>
              </a:lnSpc>
            </a:pPr>
            <a:r>
              <a:rPr lang="en-US" b="1" i="1">
                <a:solidFill>
                  <a:schemeClr val="tx1"/>
                </a:solidFill>
              </a:rPr>
              <a:t>IV Therapy May</a:t>
            </a:r>
          </a:p>
          <a:p>
            <a:pPr>
              <a:lnSpc>
                <a:spcPct val="90000"/>
              </a:lnSpc>
            </a:pPr>
            <a:r>
              <a:rPr lang="en-US" b="1" i="1">
                <a:solidFill>
                  <a:schemeClr val="tx1"/>
                </a:solidFill>
              </a:rPr>
              <a:t>Tip of the Month</a:t>
            </a:r>
          </a:p>
        </p:txBody>
      </p:sp>
      <p:pic>
        <p:nvPicPr>
          <p:cNvPr id="37893" name="Picture 5" descr="iv3"/>
          <p:cNvPicPr>
            <a:picLocks noChangeAspect="1" noChangeArrowheads="1"/>
          </p:cNvPicPr>
          <p:nvPr>
            <p:ph type="ctrTitle"/>
          </p:nvPr>
        </p:nvPicPr>
        <p:blipFill>
          <a:blip r:embed="rId4" cstate="print"/>
          <a:srcRect/>
          <a:stretch>
            <a:fillRect/>
          </a:stretch>
        </p:blipFill>
        <p:spPr>
          <a:xfrm>
            <a:off x="685800" y="228600"/>
            <a:ext cx="1295400" cy="931863"/>
          </a:xfrm>
          <a:prstGeom prst="rect">
            <a:avLst/>
          </a:prstGeom>
          <a:noFill/>
          <a:ln/>
        </p:spPr>
      </p:pic>
      <p:sp>
        <p:nvSpPr>
          <p:cNvPr id="37894" name="Text Box 6"/>
          <p:cNvSpPr txBox="1">
            <a:spLocks noChangeArrowheads="1"/>
          </p:cNvSpPr>
          <p:nvPr/>
        </p:nvSpPr>
        <p:spPr bwMode="auto">
          <a:xfrm>
            <a:off x="1143000" y="5029200"/>
            <a:ext cx="3810000" cy="336550"/>
          </a:xfrm>
          <a:prstGeom prst="rect">
            <a:avLst/>
          </a:prstGeom>
          <a:noFill/>
          <a:ln w="9525">
            <a:noFill/>
            <a:miter lim="800000"/>
            <a:headEnd/>
            <a:tailEnd/>
          </a:ln>
          <a:effectLst/>
        </p:spPr>
        <p:txBody>
          <a:bodyPr>
            <a:spAutoFit/>
          </a:bodyPr>
          <a:lstStyle/>
          <a:p>
            <a:endParaRPr lang="en-US" sz="1600"/>
          </a:p>
        </p:txBody>
      </p:sp>
      <p:graphicFrame>
        <p:nvGraphicFramePr>
          <p:cNvPr id="37895" name="Group 7"/>
          <p:cNvGraphicFramePr>
            <a:graphicFrameLocks noGrp="1"/>
          </p:cNvGraphicFramePr>
          <p:nvPr/>
        </p:nvGraphicFramePr>
        <p:xfrm>
          <a:off x="152400" y="1981200"/>
          <a:ext cx="8839200" cy="4331526"/>
        </p:xfrm>
        <a:graphic>
          <a:graphicData uri="http://schemas.openxmlformats.org/drawingml/2006/table">
            <a:tbl>
              <a:tblPr/>
              <a:tblGrid>
                <a:gridCol w="1981200"/>
                <a:gridCol w="1793875"/>
                <a:gridCol w="5064125"/>
              </a:tblGrid>
              <a:tr h="9207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sng" strike="noStrike" cap="none" normalizeH="0" baseline="0" smtClean="0">
                          <a:ln>
                            <a:noFill/>
                          </a:ln>
                          <a:solidFill>
                            <a:schemeClr val="tx1"/>
                          </a:solidFill>
                          <a:effectLst/>
                          <a:latin typeface="Arial" charset="0"/>
                        </a:rPr>
                        <a:t>Chest Wall Groshong</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Usually Double Lumen</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Blue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Tunneled and cuffed</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Closed</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10 mL Normal Saline Flush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1" i="0" u="sng" strike="noStrike" cap="none" normalizeH="0" baseline="0" smtClean="0">
                          <a:ln>
                            <a:noFill/>
                          </a:ln>
                          <a:solidFill>
                            <a:schemeClr val="tx1"/>
                          </a:solidFill>
                          <a:effectLst/>
                          <a:latin typeface="Arial" charset="0"/>
                        </a:rPr>
                        <a:t>Dressing for Tunneled Catheters:</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200" b="0" i="0" u="none" strike="noStrike" cap="none" normalizeH="0" baseline="0" smtClean="0">
                          <a:ln>
                            <a:noFill/>
                          </a:ln>
                          <a:solidFill>
                            <a:schemeClr val="tx1"/>
                          </a:solidFill>
                          <a:effectLst/>
                          <a:latin typeface="Arial" charset="0"/>
                        </a:rPr>
                        <a:t>Semi-permeable transparent</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Dressing with or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without Biopatch</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200" b="0" i="0" u="none" strike="noStrike" cap="none" normalizeH="0" baseline="0" smtClean="0">
                          <a:ln>
                            <a:noFill/>
                          </a:ln>
                          <a:solidFill>
                            <a:schemeClr val="tx1"/>
                          </a:solidFill>
                          <a:effectLst/>
                          <a:latin typeface="Arial" charset="0"/>
                        </a:rPr>
                        <a:t>Change every 7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days and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as needed.</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200" b="0" i="0" u="none" strike="noStrike" cap="none" normalizeH="0" baseline="0" smtClean="0">
                          <a:ln>
                            <a:noFill/>
                          </a:ln>
                          <a:solidFill>
                            <a:schemeClr val="tx1"/>
                          </a:solidFill>
                          <a:effectLst/>
                          <a:latin typeface="Arial" charset="0"/>
                        </a:rPr>
                        <a:t>If using gauze,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change every 48 hours</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and as needed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30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sng" strike="noStrike" cap="none" normalizeH="0" baseline="0" smtClean="0">
                          <a:ln>
                            <a:noFill/>
                          </a:ln>
                          <a:solidFill>
                            <a:schemeClr val="tx1"/>
                          </a:solidFill>
                          <a:effectLst/>
                          <a:latin typeface="Arial" charset="0"/>
                        </a:rPr>
                        <a:t>Chest Wall Hickman</a:t>
                      </a:r>
                      <a:r>
                        <a:rPr kumimoji="0" lang="en-US" sz="1400" b="0" i="0" u="none" strike="noStrike" cap="none" normalizeH="0" baseline="0" smtClean="0">
                          <a:ln>
                            <a:noFill/>
                          </a:ln>
                          <a:solidFill>
                            <a:schemeClr val="tx1"/>
                          </a:solidFill>
                          <a:effectLst/>
                          <a:latin typeface="Arial" charset="0"/>
                        </a:rPr>
                        <a:t> Catheter</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Usually Double Lumen</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White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000" b="0" i="0" u="none" strike="noStrike" cap="none" normalizeH="0" baseline="0" smtClean="0">
                          <a:ln>
                            <a:noFill/>
                          </a:ln>
                          <a:solidFill>
                            <a:schemeClr val="tx1"/>
                          </a:solidFill>
                          <a:effectLst/>
                          <a:latin typeface="Arial" charset="0"/>
                        </a:rPr>
                        <a:t>Tunneled</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000" b="0" i="0" u="none" strike="noStrike" cap="none" normalizeH="0" baseline="0" smtClean="0">
                          <a:ln>
                            <a:noFill/>
                          </a:ln>
                          <a:solidFill>
                            <a:schemeClr val="tx1"/>
                          </a:solidFill>
                          <a:effectLst/>
                          <a:latin typeface="Arial" charset="0"/>
                        </a:rPr>
                        <a:t>Comes out of the chest</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000" b="0" i="0" u="none" strike="noStrike" cap="none" normalizeH="0" baseline="0" smtClean="0">
                          <a:ln>
                            <a:noFill/>
                          </a:ln>
                          <a:solidFill>
                            <a:schemeClr val="tx1"/>
                          </a:solidFill>
                          <a:effectLst/>
                          <a:latin typeface="Arial" charset="0"/>
                        </a:rPr>
                        <a:t>Open-ended (requires Heparin)</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000" b="0" i="0" u="none" strike="noStrike" cap="none" normalizeH="0" baseline="0" smtClean="0">
                          <a:ln>
                            <a:noFill/>
                          </a:ln>
                          <a:solidFill>
                            <a:schemeClr val="tx1"/>
                          </a:solidFill>
                          <a:effectLst/>
                          <a:latin typeface="Arial" charset="0"/>
                        </a:rPr>
                        <a:t>10mL Normal Saline Flush followed by 3-5 mL 10 Units/mL Heparin Lock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1350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sng" strike="noStrike" cap="none" normalizeH="0" baseline="0" smtClean="0">
                          <a:ln>
                            <a:noFill/>
                          </a:ln>
                          <a:solidFill>
                            <a:schemeClr val="tx1"/>
                          </a:solidFill>
                          <a:effectLst/>
                          <a:latin typeface="Arial" charset="0"/>
                        </a:rPr>
                        <a:t>Internal Jugular Line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Double, Triple, Quad Lumen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10 mL pulsatile flush followed with 3-5 mL 10 units/mL Heparin Lock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200" b="0" i="0" u="none" strike="noStrike" cap="none" normalizeH="0" baseline="0" smtClean="0">
                          <a:ln>
                            <a:noFill/>
                          </a:ln>
                          <a:solidFill>
                            <a:schemeClr val="tx1"/>
                          </a:solidFill>
                          <a:effectLst/>
                          <a:latin typeface="Arial" charset="0"/>
                        </a:rPr>
                        <a:t>Semi-permeable OCCLUSIVE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Transparent dressing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200" b="0" i="0" u="none" strike="noStrike" cap="none" normalizeH="0" baseline="0" smtClean="0">
                          <a:ln>
                            <a:noFill/>
                          </a:ln>
                          <a:solidFill>
                            <a:schemeClr val="tx1"/>
                          </a:solidFill>
                          <a:effectLst/>
                          <a:latin typeface="Arial" charset="0"/>
                        </a:rPr>
                        <a:t>Change every 3 days and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as needed.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sng" strike="noStrike" cap="none" normalizeH="0" baseline="0" smtClean="0">
                          <a:ln>
                            <a:noFill/>
                          </a:ln>
                          <a:solidFill>
                            <a:schemeClr val="tx1"/>
                          </a:solidFill>
                          <a:effectLst/>
                          <a:latin typeface="Arial" charset="0"/>
                        </a:rPr>
                        <a:t>Subclavian Line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Double, Triple, Quad Lumen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10 mL pulsatile flush followed with 3-5 mL 10units/mL Heparin Lock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200" b="0" i="0" u="none" strike="noStrike" cap="none" normalizeH="0" baseline="0" smtClean="0">
                          <a:ln>
                            <a:noFill/>
                          </a:ln>
                          <a:solidFill>
                            <a:schemeClr val="tx1"/>
                          </a:solidFill>
                          <a:effectLst/>
                          <a:latin typeface="Arial" charset="0"/>
                        </a:rPr>
                        <a:t>Semi-permeable OCCLUSIVE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Transparent dressing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1200" b="0" i="0" u="none" strike="noStrike" cap="none" normalizeH="0" baseline="0" smtClean="0">
                          <a:ln>
                            <a:noFill/>
                          </a:ln>
                          <a:solidFill>
                            <a:schemeClr val="tx1"/>
                          </a:solidFill>
                          <a:effectLst/>
                          <a:latin typeface="Arial" charset="0"/>
                        </a:rPr>
                        <a:t>Change every 3 days</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rPr>
                        <a:t>and as needed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16" name="Text Box 28"/>
          <p:cNvSpPr txBox="1">
            <a:spLocks noChangeArrowheads="1"/>
          </p:cNvSpPr>
          <p:nvPr/>
        </p:nvSpPr>
        <p:spPr bwMode="auto">
          <a:xfrm>
            <a:off x="533400" y="1219200"/>
            <a:ext cx="8458200" cy="779463"/>
          </a:xfrm>
          <a:prstGeom prst="rect">
            <a:avLst/>
          </a:prstGeom>
          <a:noFill/>
          <a:ln w="9525">
            <a:noFill/>
            <a:miter lim="800000"/>
            <a:headEnd/>
            <a:tailEnd/>
          </a:ln>
          <a:effectLst/>
        </p:spPr>
        <p:txBody>
          <a:bodyPr>
            <a:spAutoFit/>
          </a:bodyPr>
          <a:lstStyle/>
          <a:p>
            <a:pPr eaLnBrk="0" hangingPunct="0">
              <a:spcBef>
                <a:spcPct val="50000"/>
              </a:spcBef>
            </a:pPr>
            <a:r>
              <a:rPr lang="en-US" b="1" i="1">
                <a:solidFill>
                  <a:srgbClr val="6600FF"/>
                </a:solidFill>
              </a:rPr>
              <a:t>ALL Central Venous Line Flushes</a:t>
            </a:r>
            <a:r>
              <a:rPr lang="en-US" b="1">
                <a:solidFill>
                  <a:srgbClr val="6600FF"/>
                </a:solidFill>
              </a:rPr>
              <a:t>: </a:t>
            </a:r>
            <a:r>
              <a:rPr lang="en-US" b="1" i="1">
                <a:solidFill>
                  <a:srgbClr val="6600FF"/>
                </a:solidFill>
              </a:rPr>
              <a:t>Every 8 hours and after each use</a:t>
            </a:r>
          </a:p>
          <a:p>
            <a:pPr eaLnBrk="0" hangingPunct="0">
              <a:spcBef>
                <a:spcPct val="50000"/>
              </a:spcBef>
            </a:pPr>
            <a:r>
              <a:rPr lang="en-US" b="1">
                <a:solidFill>
                  <a:srgbClr val="6600FF"/>
                </a:solidFill>
              </a:rPr>
              <a:t>Doing a Blood Draw? Pulsatile Flush with 20 mL Normal Saline</a:t>
            </a:r>
            <a:r>
              <a:rPr lang="en-US" b="1">
                <a:solidFill>
                  <a:schemeClr val="bg2"/>
                </a:solidFill>
              </a:rPr>
              <a:t>  </a:t>
            </a:r>
          </a:p>
        </p:txBody>
      </p:sp>
      <p:sp>
        <p:nvSpPr>
          <p:cNvPr id="37917" name="Text Box 29"/>
          <p:cNvSpPr txBox="1">
            <a:spLocks noChangeArrowheads="1"/>
          </p:cNvSpPr>
          <p:nvPr/>
        </p:nvSpPr>
        <p:spPr bwMode="auto">
          <a:xfrm>
            <a:off x="0" y="6613525"/>
            <a:ext cx="7620000" cy="244475"/>
          </a:xfrm>
          <a:prstGeom prst="rect">
            <a:avLst/>
          </a:prstGeom>
          <a:noFill/>
          <a:ln w="9525">
            <a:noFill/>
            <a:miter lim="800000"/>
            <a:headEnd/>
            <a:tailEnd/>
          </a:ln>
          <a:effectLst/>
        </p:spPr>
        <p:txBody>
          <a:bodyPr>
            <a:spAutoFit/>
          </a:bodyPr>
          <a:lstStyle/>
          <a:p>
            <a:pPr eaLnBrk="0" hangingPunct="0">
              <a:spcBef>
                <a:spcPct val="50000"/>
              </a:spcBef>
            </a:pPr>
            <a:r>
              <a:rPr lang="en-US" sz="1000" b="1"/>
              <a:t>*Refer to back of Vascular Access Device Flow Sheet: “Guidelines for Flushing” and for Pediatric flush amounts</a:t>
            </a:r>
            <a:endParaRPr lang="en-US" sz="1200" b="1"/>
          </a:p>
        </p:txBody>
      </p:sp>
      <p:pic>
        <p:nvPicPr>
          <p:cNvPr id="37918" name="Picture 30" descr="340295918_ff80f37eee"/>
          <p:cNvPicPr>
            <a:picLocks noChangeAspect="1" noChangeArrowheads="1"/>
          </p:cNvPicPr>
          <p:nvPr/>
        </p:nvPicPr>
        <p:blipFill>
          <a:blip r:embed="rId5" cstate="print"/>
          <a:srcRect/>
          <a:stretch>
            <a:fillRect/>
          </a:stretch>
        </p:blipFill>
        <p:spPr bwMode="auto">
          <a:xfrm>
            <a:off x="7391400" y="2038350"/>
            <a:ext cx="1371600" cy="1028700"/>
          </a:xfrm>
          <a:prstGeom prst="rect">
            <a:avLst/>
          </a:prstGeom>
          <a:noFill/>
        </p:spPr>
      </p:pic>
      <p:pic>
        <p:nvPicPr>
          <p:cNvPr id="37919" name="Picture 31" descr="product-hickman-brov"/>
          <p:cNvPicPr>
            <a:picLocks noChangeAspect="1" noChangeArrowheads="1"/>
          </p:cNvPicPr>
          <p:nvPr/>
        </p:nvPicPr>
        <p:blipFill>
          <a:blip r:embed="rId6" cstate="print"/>
          <a:srcRect/>
          <a:stretch>
            <a:fillRect/>
          </a:stretch>
        </p:blipFill>
        <p:spPr bwMode="auto">
          <a:xfrm>
            <a:off x="6934200" y="2971800"/>
            <a:ext cx="1066800" cy="704850"/>
          </a:xfrm>
          <a:prstGeom prst="rect">
            <a:avLst/>
          </a:prstGeom>
          <a:noFill/>
        </p:spPr>
      </p:pic>
      <p:pic>
        <p:nvPicPr>
          <p:cNvPr id="37920" name="Picture 32" descr="cvc"/>
          <p:cNvPicPr>
            <a:picLocks noChangeAspect="1" noChangeArrowheads="1"/>
          </p:cNvPicPr>
          <p:nvPr/>
        </p:nvPicPr>
        <p:blipFill>
          <a:blip r:embed="rId7" cstate="print"/>
          <a:srcRect/>
          <a:stretch>
            <a:fillRect/>
          </a:stretch>
        </p:blipFill>
        <p:spPr bwMode="auto">
          <a:xfrm>
            <a:off x="6934200" y="4495800"/>
            <a:ext cx="914400" cy="914400"/>
          </a:xfrm>
          <a:prstGeom prst="rect">
            <a:avLst/>
          </a:prstGeom>
          <a:noFill/>
        </p:spPr>
      </p:pic>
      <p:pic>
        <p:nvPicPr>
          <p:cNvPr id="37921" name="Picture 33" descr="subclavian dressing"/>
          <p:cNvPicPr>
            <a:picLocks noChangeAspect="1" noChangeArrowheads="1"/>
          </p:cNvPicPr>
          <p:nvPr/>
        </p:nvPicPr>
        <p:blipFill>
          <a:blip r:embed="rId8" cstate="print"/>
          <a:srcRect/>
          <a:stretch>
            <a:fillRect/>
          </a:stretch>
        </p:blipFill>
        <p:spPr bwMode="auto">
          <a:xfrm>
            <a:off x="6934200" y="5562600"/>
            <a:ext cx="895350" cy="668338"/>
          </a:xfrm>
          <a:prstGeom prst="rect">
            <a:avLst/>
          </a:prstGeom>
          <a:noFill/>
        </p:spPr>
      </p:pic>
      <p:pic>
        <p:nvPicPr>
          <p:cNvPr id="37922" name="Picture 34" descr="MPj04116880000[1]"/>
          <p:cNvPicPr>
            <a:picLocks noChangeAspect="1" noChangeArrowheads="1"/>
          </p:cNvPicPr>
          <p:nvPr/>
        </p:nvPicPr>
        <p:blipFill>
          <a:blip r:embed="rId9" cstate="print"/>
          <a:srcRect/>
          <a:stretch>
            <a:fillRect/>
          </a:stretch>
        </p:blipFill>
        <p:spPr bwMode="auto">
          <a:xfrm>
            <a:off x="5791200" y="152400"/>
            <a:ext cx="2133600" cy="1066800"/>
          </a:xfrm>
          <a:prstGeom prst="rect">
            <a:avLst/>
          </a:prstGeom>
          <a:noFill/>
        </p:spPr>
      </p:pic>
      <p:sp>
        <p:nvSpPr>
          <p:cNvPr id="37923" name="Text Box 35"/>
          <p:cNvSpPr txBox="1">
            <a:spLocks noChangeArrowheads="1"/>
          </p:cNvSpPr>
          <p:nvPr/>
        </p:nvSpPr>
        <p:spPr bwMode="auto">
          <a:xfrm>
            <a:off x="5410200" y="3124200"/>
            <a:ext cx="1524000" cy="541338"/>
          </a:xfrm>
          <a:prstGeom prst="rect">
            <a:avLst/>
          </a:prstGeom>
          <a:noFill/>
          <a:ln w="9525">
            <a:noFill/>
            <a:miter lim="800000"/>
            <a:headEnd/>
            <a:tailEnd/>
          </a:ln>
          <a:effectLst/>
        </p:spPr>
        <p:txBody>
          <a:bodyPr>
            <a:spAutoFit/>
          </a:bodyPr>
          <a:lstStyle/>
          <a:p>
            <a:pPr eaLnBrk="0" hangingPunct="0">
              <a:spcBef>
                <a:spcPct val="50000"/>
              </a:spcBef>
            </a:pPr>
            <a:r>
              <a:rPr lang="en-US" sz="1600" b="1"/>
              <a:t>Groshong</a:t>
            </a:r>
          </a:p>
          <a:p>
            <a:pPr eaLnBrk="0" hangingPunct="0">
              <a:spcBef>
                <a:spcPct val="50000"/>
              </a:spcBef>
            </a:pPr>
            <a:r>
              <a:rPr lang="en-US" sz="900" b="1"/>
              <a:t>(No Clamps = Closed !)</a:t>
            </a:r>
          </a:p>
        </p:txBody>
      </p:sp>
      <p:sp>
        <p:nvSpPr>
          <p:cNvPr id="37924" name="Text Box 36"/>
          <p:cNvSpPr txBox="1">
            <a:spLocks noChangeArrowheads="1"/>
          </p:cNvSpPr>
          <p:nvPr/>
        </p:nvSpPr>
        <p:spPr bwMode="auto">
          <a:xfrm>
            <a:off x="6934200" y="3581400"/>
            <a:ext cx="1752600" cy="595313"/>
          </a:xfrm>
          <a:prstGeom prst="rect">
            <a:avLst/>
          </a:prstGeom>
          <a:noFill/>
          <a:ln w="9525">
            <a:noFill/>
            <a:miter lim="800000"/>
            <a:headEnd/>
            <a:tailEnd/>
          </a:ln>
          <a:effectLst/>
        </p:spPr>
        <p:txBody>
          <a:bodyPr>
            <a:spAutoFit/>
          </a:bodyPr>
          <a:lstStyle/>
          <a:p>
            <a:pPr eaLnBrk="0" hangingPunct="0">
              <a:spcBef>
                <a:spcPct val="50000"/>
              </a:spcBef>
            </a:pPr>
            <a:r>
              <a:rPr lang="en-US" b="1"/>
              <a:t>Hickman</a:t>
            </a:r>
          </a:p>
          <a:p>
            <a:pPr eaLnBrk="0" hangingPunct="0">
              <a:spcBef>
                <a:spcPct val="50000"/>
              </a:spcBef>
            </a:pPr>
            <a:r>
              <a:rPr lang="en-US" sz="1000" b="1"/>
              <a:t>(Has Clamps = Open !)</a:t>
            </a:r>
          </a:p>
        </p:txBody>
      </p:sp>
      <p:pic>
        <p:nvPicPr>
          <p:cNvPr id="37925" name="Picture 37" descr="MPj04118510000[1]"/>
          <p:cNvPicPr>
            <a:picLocks noChangeAspect="1" noChangeArrowheads="1"/>
          </p:cNvPicPr>
          <p:nvPr/>
        </p:nvPicPr>
        <p:blipFill>
          <a:blip r:embed="rId10" cstate="print"/>
          <a:srcRect/>
          <a:stretch>
            <a:fillRect/>
          </a:stretch>
        </p:blipFill>
        <p:spPr bwMode="auto">
          <a:xfrm>
            <a:off x="7213600" y="152400"/>
            <a:ext cx="711200" cy="1066800"/>
          </a:xfrm>
          <a:prstGeom prst="rect">
            <a:avLst/>
          </a:prstGeom>
          <a:noFill/>
        </p:spPr>
      </p:pic>
      <p:sp>
        <p:nvSpPr>
          <p:cNvPr id="37926" name="Line 38"/>
          <p:cNvSpPr>
            <a:spLocks noChangeShapeType="1"/>
          </p:cNvSpPr>
          <p:nvPr/>
        </p:nvSpPr>
        <p:spPr bwMode="auto">
          <a:xfrm flipV="1">
            <a:off x="8001000" y="2971800"/>
            <a:ext cx="228600" cy="9906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apsules">
  <a:themeElements>
    <a:clrScheme name="1_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fontScheme name="1_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1_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1_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1_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1_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1_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1_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1_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apsules">
  <a:themeElements>
    <a:clrScheme name="2_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fontScheme name="2_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2_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2_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2_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2_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2_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2_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2_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apsules">
  <a:themeElements>
    <a:clrScheme name="3_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fontScheme name="3_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3_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3_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3_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3_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3_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3_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3_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apsules">
  <a:themeElements>
    <a:clrScheme name="4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4_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4_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4_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4_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4_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4_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4_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4_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themeOverride>
</file>

<file path=ppt/theme/themeOverride2.xml><?xml version="1.0" encoding="utf-8"?>
<a:themeOverride xmlns:a="http://schemas.openxmlformats.org/drawingml/2006/main">
  <a:clrScheme name="1_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themeOverride>
</file>

<file path=docProps/app.xml><?xml version="1.0" encoding="utf-8"?>
<Properties xmlns="http://schemas.openxmlformats.org/officeDocument/2006/extended-properties" xmlns:vt="http://schemas.openxmlformats.org/officeDocument/2006/docPropsVTypes">
  <TotalTime>415</TotalTime>
  <Words>1672</Words>
  <Application>Microsoft Office PowerPoint</Application>
  <PresentationFormat>On-screen Show (4:3)</PresentationFormat>
  <Paragraphs>347</Paragraphs>
  <Slides>15</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15</vt:i4>
      </vt:variant>
    </vt:vector>
  </HeadingPairs>
  <TitlesOfParts>
    <vt:vector size="25" baseType="lpstr">
      <vt:lpstr>Arial</vt:lpstr>
      <vt:lpstr>Wingdings</vt:lpstr>
      <vt:lpstr>Times New Roman</vt:lpstr>
      <vt:lpstr>Verdana</vt:lpstr>
      <vt:lpstr>Capsules</vt:lpstr>
      <vt:lpstr>1_Capsules</vt:lpstr>
      <vt:lpstr>2_Capsules</vt:lpstr>
      <vt:lpstr>Proposal</vt:lpstr>
      <vt:lpstr>3_Capsules</vt:lpstr>
      <vt:lpstr>4_Capsules</vt:lpstr>
      <vt:lpstr>Slide 1</vt:lpstr>
      <vt:lpstr>Slide 2</vt:lpstr>
      <vt:lpstr>Slide 3</vt:lpstr>
      <vt:lpstr>Slide 4</vt:lpstr>
      <vt:lpstr>Slide 5</vt:lpstr>
      <vt:lpstr>Slide 6</vt:lpstr>
      <vt:lpstr>Slide 7</vt:lpstr>
      <vt:lpstr>Slide 8</vt:lpstr>
      <vt:lpstr>Slide 9</vt:lpstr>
      <vt:lpstr>IV Therapy TIP of THE TIMES </vt:lpstr>
      <vt:lpstr>Slide 11</vt:lpstr>
      <vt:lpstr> Change  IV Tubing and Valves How Often?</vt:lpstr>
      <vt:lpstr>Slide 13</vt:lpstr>
      <vt:lpstr>Slide 14</vt:lpstr>
      <vt:lpstr>Slide 15</vt:lpstr>
    </vt:vector>
  </TitlesOfParts>
  <Company>OHSU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spiering</dc:creator>
  <cp:lastModifiedBy>Sarah</cp:lastModifiedBy>
  <cp:revision>12</cp:revision>
  <dcterms:created xsi:type="dcterms:W3CDTF">2007-01-19T23:58:22Z</dcterms:created>
  <dcterms:modified xsi:type="dcterms:W3CDTF">2011-01-04T01:01:19Z</dcterms:modified>
</cp:coreProperties>
</file>