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236"/>
    <a:srgbClr val="009249"/>
    <a:srgbClr val="EAF373"/>
    <a:srgbClr val="75E2F1"/>
    <a:srgbClr val="66CCFF"/>
    <a:srgbClr val="3333FF"/>
    <a:srgbClr val="00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4" autoAdjust="0"/>
  </p:normalViewPr>
  <p:slideViewPr>
    <p:cSldViewPr>
      <p:cViewPr>
        <p:scale>
          <a:sx n="75" d="100"/>
          <a:sy n="75" d="100"/>
        </p:scale>
        <p:origin x="-161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5438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8E1B9D2-FE9A-46A3-A241-A7B1D6192FF8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0864D1-AF14-416A-A350-641A9AA38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4" tIns="47357" rIns="94714" bIns="47357" anchor="b"/>
          <a:lstStyle/>
          <a:p>
            <a:pPr algn="r" defTabSz="947738"/>
            <a:fld id="{56287870-4E10-4BA2-83AC-CB1245D1407D}" type="slidenum">
              <a:rPr lang="en-US" sz="1200">
                <a:latin typeface="Calibri" pitchFamily="34" charset="0"/>
              </a:rPr>
              <a:pPr algn="r" defTabSz="947738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4" tIns="47357" rIns="94714" bIns="47357" anchor="b"/>
          <a:lstStyle/>
          <a:p>
            <a:pPr algn="r" defTabSz="947738"/>
            <a:fld id="{34776E16-4EA3-47FF-9DFC-7F3944CD8DAA}" type="slidenum">
              <a:rPr lang="en-US" sz="1200">
                <a:cs typeface="Tahoma" pitchFamily="34" charset="0"/>
              </a:rPr>
              <a:pPr algn="r" defTabSz="947738"/>
              <a:t>8</a:t>
            </a:fld>
            <a:endParaRPr lang="en-US" sz="1200"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2B93-C6BA-4F05-827B-84102A80B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7AB2-E456-4E47-9C72-1C92DC396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5812F-7CDA-448C-ACDD-BF616B55E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4121-DC74-4D18-83B9-1EAFC5BA1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DB85-5168-45C6-998F-E5BAE8BFA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6B23-392A-4228-B4D0-71DD7339C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3CBCA-DE9A-451F-9CDF-1F0B12C32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8947-636D-4220-8540-6E374E6AA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12404-D147-4ED6-A1E7-762164C4D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3804-DE00-4A81-9FB0-D67953C48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B32C-9E97-4B3E-869D-F09493D7E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DB782-61B2-4B62-829D-088C41762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04F4B427-36C3-4314-B104-3CC7005F7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96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www.stripmed.com/layout1.0/images/SA-01-P-s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4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4" descr="mth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iv3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609600"/>
            <a:ext cx="1519238" cy="1139825"/>
          </a:xfrm>
        </p:spPr>
      </p:pic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5486400" y="381000"/>
            <a:ext cx="32766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i="1"/>
              <a:t>IV Therapy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i="1"/>
              <a:t>January,‘08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i="1"/>
              <a:t> Tip of the Month</a:t>
            </a:r>
          </a:p>
        </p:txBody>
      </p:sp>
      <p:sp>
        <p:nvSpPr>
          <p:cNvPr id="4101" name="Text Box 39"/>
          <p:cNvSpPr txBox="1">
            <a:spLocks noChangeArrowheads="1"/>
          </p:cNvSpPr>
          <p:nvPr/>
        </p:nvSpPr>
        <p:spPr bwMode="auto">
          <a:xfrm>
            <a:off x="7543800" y="6248400"/>
            <a:ext cx="1600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© OHSU IV Therapy Team.</a:t>
            </a:r>
          </a:p>
          <a:p>
            <a:pPr>
              <a:spcBef>
                <a:spcPct val="50000"/>
              </a:spcBef>
            </a:pPr>
            <a:r>
              <a:rPr lang="en-US" sz="800"/>
              <a:t>Contact: Spiering@ohsu.edu</a:t>
            </a:r>
          </a:p>
        </p:txBody>
      </p:sp>
      <p:pic>
        <p:nvPicPr>
          <p:cNvPr id="4102" name="Picture 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810000"/>
            <a:ext cx="20574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45"/>
          <p:cNvSpPr txBox="1">
            <a:spLocks noChangeArrowheads="1"/>
          </p:cNvSpPr>
          <p:nvPr/>
        </p:nvSpPr>
        <p:spPr bwMode="auto">
          <a:xfrm rot="-5400000">
            <a:off x="685007" y="2364581"/>
            <a:ext cx="458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4" name="Text Box 46"/>
          <p:cNvSpPr txBox="1">
            <a:spLocks noChangeArrowheads="1"/>
          </p:cNvSpPr>
          <p:nvPr/>
        </p:nvSpPr>
        <p:spPr bwMode="auto">
          <a:xfrm rot="-5400000">
            <a:off x="-638174" y="3687762"/>
            <a:ext cx="320040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Every Hub Every Time</a:t>
            </a:r>
          </a:p>
        </p:txBody>
      </p:sp>
      <p:sp>
        <p:nvSpPr>
          <p:cNvPr id="4105" name="Text Box 56"/>
          <p:cNvSpPr txBox="1">
            <a:spLocks noChangeArrowheads="1"/>
          </p:cNvSpPr>
          <p:nvPr/>
        </p:nvSpPr>
        <p:spPr bwMode="auto">
          <a:xfrm rot="5400000">
            <a:off x="2074070" y="3688556"/>
            <a:ext cx="3198812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Every Hub Every Time</a:t>
            </a:r>
          </a:p>
        </p:txBody>
      </p:sp>
      <p:sp>
        <p:nvSpPr>
          <p:cNvPr id="4106" name="Text Box 59"/>
          <p:cNvSpPr txBox="1">
            <a:spLocks noChangeArrowheads="1"/>
          </p:cNvSpPr>
          <p:nvPr/>
        </p:nvSpPr>
        <p:spPr bwMode="auto">
          <a:xfrm>
            <a:off x="4572000" y="1447800"/>
            <a:ext cx="40386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/>
          </a:p>
          <a:p>
            <a:pPr marL="342900" indent="-342900"/>
            <a:endParaRPr lang="en-US" b="1"/>
          </a:p>
          <a:p>
            <a:pPr marL="342900" indent="-342900">
              <a:buFontTx/>
              <a:buChar char="•"/>
            </a:pPr>
            <a:r>
              <a:rPr lang="en-US"/>
              <a:t>No matter what the occasion, </a:t>
            </a:r>
            <a:r>
              <a:rPr lang="en-US" b="1"/>
              <a:t>SCRUB</a:t>
            </a:r>
            <a:r>
              <a:rPr lang="en-US"/>
              <a:t> the catheter ports every single time before access. </a:t>
            </a:r>
          </a:p>
          <a:p>
            <a:pPr marL="342900" indent="-342900">
              <a:buFontTx/>
              <a:buChar char="•"/>
            </a:pPr>
            <a:r>
              <a:rPr lang="en-US"/>
              <a:t>Evidence Supports </a:t>
            </a:r>
            <a:r>
              <a:rPr lang="en-US" b="1"/>
              <a:t>SCRUBBING</a:t>
            </a:r>
            <a:r>
              <a:rPr lang="en-US"/>
              <a:t> using pressure and friction for </a:t>
            </a:r>
            <a:r>
              <a:rPr lang="en-US" sz="2000" b="1"/>
              <a:t>15 seconds</a:t>
            </a:r>
            <a:r>
              <a:rPr lang="en-US"/>
              <a:t> with alcohol and allow to dry.*</a:t>
            </a:r>
          </a:p>
          <a:p>
            <a:pPr marL="342900" indent="-342900">
              <a:buFontTx/>
              <a:buChar char="•"/>
            </a:pPr>
            <a:r>
              <a:rPr lang="en-US" sz="900"/>
              <a:t>*Kaler, Wendy; Chinn, Raymond (2007) Successful Disinfection of Needleless Access Ports: A Matter of Time and Friction. Journal of the Association for Vascular Access, Volume 12, Number 3, pp. 140-142 </a:t>
            </a:r>
          </a:p>
          <a:p>
            <a:pPr marL="342900" indent="-342900"/>
            <a:endParaRPr lang="en-US" sz="90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4107" name="WordArt 60"/>
          <p:cNvSpPr>
            <a:spLocks noChangeArrowheads="1" noChangeShapeType="1" noTextEdit="1"/>
          </p:cNvSpPr>
          <p:nvPr/>
        </p:nvSpPr>
        <p:spPr bwMode="auto">
          <a:xfrm>
            <a:off x="762000" y="5638800"/>
            <a:ext cx="7724775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OHSU Scrub The Hub Campaign</a:t>
            </a:r>
          </a:p>
        </p:txBody>
      </p:sp>
      <p:sp>
        <p:nvSpPr>
          <p:cNvPr id="4108" name="WordArt 63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3124200" cy="1400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JOIN TODAY</a:t>
            </a:r>
          </a:p>
        </p:txBody>
      </p:sp>
      <p:pic>
        <p:nvPicPr>
          <p:cNvPr id="4109" name="Picture 65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6324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68" descr="20029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257800"/>
            <a:ext cx="42100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Line 69"/>
          <p:cNvSpPr>
            <a:spLocks noChangeShapeType="1"/>
          </p:cNvSpPr>
          <p:nvPr/>
        </p:nvSpPr>
        <p:spPr bwMode="auto">
          <a:xfrm>
            <a:off x="4876800" y="4648200"/>
            <a:ext cx="2362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112" name="Picture 70" descr="SA-01-P-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41910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67" descr="maxplu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6229431">
            <a:off x="7383463" y="4732337"/>
            <a:ext cx="425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" name="Line 71"/>
          <p:cNvSpPr>
            <a:spLocks noChangeShapeType="1"/>
          </p:cNvSpPr>
          <p:nvPr/>
        </p:nvSpPr>
        <p:spPr bwMode="auto">
          <a:xfrm>
            <a:off x="4953000" y="47244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iv3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609600"/>
            <a:ext cx="1519238" cy="1139825"/>
          </a:xfrm>
        </p:spPr>
      </p:pic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5486400" y="152400"/>
            <a:ext cx="3276600" cy="1600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i="1"/>
              <a:t>IV Therapy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i="1"/>
              <a:t>February,‘08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i="1"/>
              <a:t> Tip of the Month</a:t>
            </a:r>
          </a:p>
        </p:txBody>
      </p:sp>
      <p:sp>
        <p:nvSpPr>
          <p:cNvPr id="5124" name="Text Box 39"/>
          <p:cNvSpPr txBox="1">
            <a:spLocks noChangeArrowheads="1"/>
          </p:cNvSpPr>
          <p:nvPr/>
        </p:nvSpPr>
        <p:spPr bwMode="auto">
          <a:xfrm>
            <a:off x="7543800" y="6248400"/>
            <a:ext cx="1600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© OHSU IV Therapy Team.</a:t>
            </a:r>
          </a:p>
          <a:p>
            <a:pPr>
              <a:spcBef>
                <a:spcPct val="50000"/>
              </a:spcBef>
            </a:pPr>
            <a:r>
              <a:rPr lang="en-US" sz="800"/>
              <a:t>Contact: Spiering@ohsu.edu</a:t>
            </a:r>
          </a:p>
        </p:txBody>
      </p:sp>
      <p:sp>
        <p:nvSpPr>
          <p:cNvPr id="5125" name="Text Box 45"/>
          <p:cNvSpPr txBox="1">
            <a:spLocks noChangeArrowheads="1"/>
          </p:cNvSpPr>
          <p:nvPr/>
        </p:nvSpPr>
        <p:spPr bwMode="auto">
          <a:xfrm rot="-5400000">
            <a:off x="715169" y="2332831"/>
            <a:ext cx="458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6" name="Text Box 59"/>
          <p:cNvSpPr txBox="1">
            <a:spLocks noChangeArrowheads="1"/>
          </p:cNvSpPr>
          <p:nvPr/>
        </p:nvSpPr>
        <p:spPr bwMode="auto">
          <a:xfrm>
            <a:off x="228600" y="2057400"/>
            <a:ext cx="4953000" cy="264795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 i="1"/>
              <a:t>All </a:t>
            </a:r>
            <a:r>
              <a:rPr lang="en-US" sz="2400" b="1" i="1" u="sng"/>
              <a:t>Newly Placed</a:t>
            </a:r>
            <a:r>
              <a:rPr lang="en-US" sz="2400" b="1" i="1"/>
              <a:t> </a:t>
            </a:r>
          </a:p>
          <a:p>
            <a:pPr marL="342900" indent="-342900" algn="ctr"/>
            <a:r>
              <a:rPr lang="en-US" sz="2400" b="1" i="1"/>
              <a:t>Central Venous</a:t>
            </a:r>
          </a:p>
          <a:p>
            <a:pPr marL="342900" indent="-342900" algn="ctr"/>
            <a:r>
              <a:rPr lang="en-US" sz="2400" b="1" i="1"/>
              <a:t>Access Lines </a:t>
            </a:r>
          </a:p>
          <a:p>
            <a:pPr marL="342900" indent="-342900" algn="ctr"/>
            <a:r>
              <a:rPr lang="en-US" sz="2400" b="1" i="1"/>
              <a:t>(CVC, PICC, Hickman, and Port) </a:t>
            </a:r>
          </a:p>
          <a:p>
            <a:pPr marL="342900" indent="-342900" algn="ctr"/>
            <a:r>
              <a:rPr lang="en-US" sz="2400" b="1" i="1"/>
              <a:t>Absolutely Require </a:t>
            </a:r>
            <a:r>
              <a:rPr lang="en-US" sz="2400" b="1" i="1" u="sng"/>
              <a:t>NEW</a:t>
            </a:r>
          </a:p>
          <a:p>
            <a:pPr marL="342900" indent="-342900" algn="ctr"/>
            <a:r>
              <a:rPr lang="en-US" sz="2400" b="1" i="1"/>
              <a:t>Infusion Bags and Tubing.</a:t>
            </a:r>
          </a:p>
          <a:p>
            <a:pPr marL="342900" indent="-342900" algn="ctr"/>
            <a:endParaRPr lang="en-US" sz="2400" b="1" i="1"/>
          </a:p>
        </p:txBody>
      </p:sp>
      <p:sp>
        <p:nvSpPr>
          <p:cNvPr id="5127" name="WordArt 60"/>
          <p:cNvSpPr>
            <a:spLocks noChangeArrowheads="1" noChangeShapeType="1" noTextEdit="1"/>
          </p:cNvSpPr>
          <p:nvPr/>
        </p:nvSpPr>
        <p:spPr bwMode="auto">
          <a:xfrm>
            <a:off x="228600" y="5721350"/>
            <a:ext cx="8602663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Prevent Central Venous Access Bloodstream Infections</a:t>
            </a:r>
          </a:p>
        </p:txBody>
      </p:sp>
      <p:sp>
        <p:nvSpPr>
          <p:cNvPr id="5128" name="WordArt 63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34099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tx1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New Line</a:t>
            </a:r>
          </a:p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tx1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New Tubing</a:t>
            </a:r>
          </a:p>
        </p:txBody>
      </p:sp>
      <p:pic>
        <p:nvPicPr>
          <p:cNvPr id="5129" name="Picture 6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324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72"/>
          <p:cNvSpPr>
            <a:spLocks noChangeArrowheads="1"/>
          </p:cNvSpPr>
          <p:nvPr/>
        </p:nvSpPr>
        <p:spPr bwMode="auto">
          <a:xfrm>
            <a:off x="5410200" y="2109788"/>
            <a:ext cx="3276600" cy="2219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 i="1" u="sng"/>
              <a:t>In cases of emergent Central Venous Access replacement</a:t>
            </a:r>
            <a:r>
              <a:rPr lang="en-US" sz="1400" i="1"/>
              <a:t> </a:t>
            </a:r>
          </a:p>
          <a:p>
            <a:pPr algn="ctr"/>
            <a:r>
              <a:rPr lang="en-US" sz="1400" i="1"/>
              <a:t>Old infusions can be switched to new central line without new bags/tubing. </a:t>
            </a:r>
          </a:p>
          <a:p>
            <a:pPr algn="ctr"/>
            <a:r>
              <a:rPr lang="en-US" sz="1400" b="1" i="1"/>
              <a:t>The old infusions should be replaced with new infusions and tubing as soon as the patient is stable.</a:t>
            </a:r>
          </a:p>
          <a:p>
            <a:pPr algn="ctr"/>
            <a:endParaRPr lang="en-US" sz="1400" b="1" i="1"/>
          </a:p>
          <a:p>
            <a:pPr algn="ctr"/>
            <a:endParaRPr lang="en-US" sz="1400" b="1" i="1"/>
          </a:p>
        </p:txBody>
      </p:sp>
      <p:pic>
        <p:nvPicPr>
          <p:cNvPr id="5131" name="Picture 76" descr="Administration se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800600"/>
            <a:ext cx="5114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78" descr="Safety Disposab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8006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Rectangle 79"/>
          <p:cNvSpPr>
            <a:spLocks noChangeArrowheads="1"/>
          </p:cNvSpPr>
          <p:nvPr/>
        </p:nvSpPr>
        <p:spPr bwMode="auto">
          <a:xfrm>
            <a:off x="5791200" y="3962400"/>
            <a:ext cx="2438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u="sng"/>
              <a:t>OHSU Policy:</a:t>
            </a:r>
            <a:r>
              <a:rPr lang="en-US" sz="900" b="1"/>
              <a:t>  Continuous Infusion Bag </a:t>
            </a:r>
          </a:p>
          <a:p>
            <a:pPr algn="ctr"/>
            <a:r>
              <a:rPr lang="en-US" sz="900" b="1"/>
              <a:t>And tubing change With Central Line</a:t>
            </a:r>
          </a:p>
          <a:p>
            <a:pPr algn="ctr"/>
            <a:r>
              <a:rPr lang="en-US" sz="900" b="1"/>
              <a:t> Replacement </a:t>
            </a:r>
          </a:p>
          <a:p>
            <a:pPr algn="ctr"/>
            <a:r>
              <a:rPr lang="en-US" sz="900" b="1"/>
              <a:t>Effective Date:</a:t>
            </a:r>
            <a:r>
              <a:rPr lang="en-US" sz="900"/>
              <a:t>   February 01,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0" descr="BIOPATCH_homepage_1of2_1227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410200"/>
            <a:ext cx="472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5486400" y="152400"/>
            <a:ext cx="3276600" cy="1905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i="1"/>
              <a:t>IV Therapy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i="1"/>
              <a:t>March Tip of The Month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i="1"/>
          </a:p>
        </p:txBody>
      </p:sp>
      <p:sp>
        <p:nvSpPr>
          <p:cNvPr id="6148" name="Text Box 39"/>
          <p:cNvSpPr txBox="1">
            <a:spLocks noChangeArrowheads="1"/>
          </p:cNvSpPr>
          <p:nvPr/>
        </p:nvSpPr>
        <p:spPr bwMode="auto">
          <a:xfrm>
            <a:off x="7543800" y="6248400"/>
            <a:ext cx="1600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© OHSU IV Therapy Team.</a:t>
            </a:r>
          </a:p>
          <a:p>
            <a:pPr>
              <a:spcBef>
                <a:spcPct val="50000"/>
              </a:spcBef>
            </a:pPr>
            <a:r>
              <a:rPr lang="en-US" sz="800"/>
              <a:t>Contact: Spiering@ohsu.edu</a:t>
            </a:r>
          </a:p>
        </p:txBody>
      </p:sp>
      <p:sp>
        <p:nvSpPr>
          <p:cNvPr id="6149" name="Text Box 45"/>
          <p:cNvSpPr txBox="1">
            <a:spLocks noChangeArrowheads="1"/>
          </p:cNvSpPr>
          <p:nvPr/>
        </p:nvSpPr>
        <p:spPr bwMode="auto">
          <a:xfrm rot="-5400000">
            <a:off x="715169" y="2332831"/>
            <a:ext cx="458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0" name="Text Box 59"/>
          <p:cNvSpPr txBox="1">
            <a:spLocks noChangeArrowheads="1"/>
          </p:cNvSpPr>
          <p:nvPr/>
        </p:nvSpPr>
        <p:spPr bwMode="auto">
          <a:xfrm>
            <a:off x="304800" y="2133600"/>
            <a:ext cx="5105400" cy="2865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1400" b="1" i="1"/>
              <a:t>BIOPATCH® Protective Disk has been found to reduce the incidence of CRBSI and local infections.</a:t>
            </a:r>
          </a:p>
          <a:p>
            <a:pPr marL="342900" indent="-342900"/>
            <a:endParaRPr lang="en-US" sz="1400" b="1" i="1"/>
          </a:p>
          <a:p>
            <a:pPr marL="342900" indent="-342900" algn="ctr"/>
            <a:r>
              <a:rPr lang="en-US" sz="2800" b="1" i="1" u="sng"/>
              <a:t>Use BIOPATCH with Central Venous Catheters*</a:t>
            </a:r>
          </a:p>
          <a:p>
            <a:pPr marL="342900" indent="-342900" algn="ctr"/>
            <a:r>
              <a:rPr lang="en-US" sz="2800" b="1" i="1"/>
              <a:t>Watch for brief unit inservices in March</a:t>
            </a:r>
          </a:p>
        </p:txBody>
      </p:sp>
      <p:sp>
        <p:nvSpPr>
          <p:cNvPr id="6151" name="WordArt 63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2743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tx1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BIOPATCH</a:t>
            </a:r>
          </a:p>
        </p:txBody>
      </p:sp>
      <p:pic>
        <p:nvPicPr>
          <p:cNvPr id="6152" name="Picture 6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324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Rectangle 72"/>
          <p:cNvSpPr>
            <a:spLocks noChangeArrowheads="1"/>
          </p:cNvSpPr>
          <p:nvPr/>
        </p:nvSpPr>
        <p:spPr bwMode="auto">
          <a:xfrm>
            <a:off x="5486400" y="1981200"/>
            <a:ext cx="3276600" cy="34750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i="1"/>
              <a:t>New Central Venous Access Dressing Change Requirements: </a:t>
            </a:r>
          </a:p>
          <a:p>
            <a:pPr algn="ctr"/>
            <a:r>
              <a:rPr lang="en-US" b="1" i="1" u="sng"/>
              <a:t>Once every seven </a:t>
            </a:r>
          </a:p>
          <a:p>
            <a:pPr algn="ctr"/>
            <a:r>
              <a:rPr lang="en-US" b="1" i="1" u="sng"/>
              <a:t>days with Biopatch</a:t>
            </a:r>
            <a:r>
              <a:rPr lang="en-US" b="1" i="1"/>
              <a:t> </a:t>
            </a:r>
          </a:p>
          <a:p>
            <a:pPr algn="ctr"/>
            <a:r>
              <a:rPr lang="en-US" b="1" i="1"/>
              <a:t>unless integrity of the dressing is compromised.</a:t>
            </a:r>
          </a:p>
          <a:p>
            <a:pPr algn="ctr"/>
            <a:endParaRPr lang="en-US" b="1" i="1"/>
          </a:p>
          <a:p>
            <a:pPr algn="ctr"/>
            <a:r>
              <a:rPr lang="en-US" b="1" i="1"/>
              <a:t>New central venous dressing kits coming also !</a:t>
            </a:r>
          </a:p>
        </p:txBody>
      </p:sp>
      <p:sp>
        <p:nvSpPr>
          <p:cNvPr id="6154" name="Rectangle 79"/>
          <p:cNvSpPr>
            <a:spLocks noChangeArrowheads="1"/>
          </p:cNvSpPr>
          <p:nvPr/>
        </p:nvSpPr>
        <p:spPr bwMode="auto">
          <a:xfrm>
            <a:off x="5791200" y="3962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900"/>
          </a:p>
        </p:txBody>
      </p:sp>
      <p:pic>
        <p:nvPicPr>
          <p:cNvPr id="6155" name="Picture 82" descr="Central_Venous_catheter_0604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09600"/>
            <a:ext cx="10382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Rectangle 85"/>
          <p:cNvSpPr>
            <a:spLocks noChangeArrowheads="1"/>
          </p:cNvSpPr>
          <p:nvPr/>
        </p:nvSpPr>
        <p:spPr bwMode="auto">
          <a:xfrm>
            <a:off x="3505200" y="12192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®</a:t>
            </a:r>
          </a:p>
        </p:txBody>
      </p:sp>
      <p:pic>
        <p:nvPicPr>
          <p:cNvPr id="6157" name="Picture 9" descr="iv3"/>
          <p:cNvPicPr>
            <a:picLocks noGrp="1" noChangeAspect="1" noChangeArrowheads="1"/>
          </p:cNvPicPr>
          <p:nvPr>
            <p:ph type="title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638800" y="1143000"/>
            <a:ext cx="762000" cy="571500"/>
          </a:xfrm>
        </p:spPr>
      </p:pic>
      <p:sp>
        <p:nvSpPr>
          <p:cNvPr id="6158" name="Text Box 86"/>
          <p:cNvSpPr txBox="1">
            <a:spLocks noChangeArrowheads="1"/>
          </p:cNvSpPr>
          <p:nvPr/>
        </p:nvSpPr>
        <p:spPr bwMode="auto">
          <a:xfrm>
            <a:off x="914400" y="49530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</a:t>
            </a:r>
            <a:r>
              <a:rPr lang="en-US" sz="1400"/>
              <a:t>Exclude patients with Chlorhexidine sensitivity</a:t>
            </a:r>
          </a:p>
        </p:txBody>
      </p:sp>
      <p:sp>
        <p:nvSpPr>
          <p:cNvPr id="6159" name="Text Box 87"/>
          <p:cNvSpPr txBox="1">
            <a:spLocks noChangeArrowheads="1"/>
          </p:cNvSpPr>
          <p:nvPr/>
        </p:nvSpPr>
        <p:spPr bwMode="auto">
          <a:xfrm>
            <a:off x="5410200" y="55626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/>
              <a:t>IMPORTANT</a:t>
            </a:r>
            <a:r>
              <a:rPr lang="en-US" sz="1400"/>
              <a:t>: Read Tip of The Month e-mail.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1026" name="Acrobat Document" r:id="rId3" imgW="8910000" imgH="68850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msresponder.com/article/photos/1157486260941_120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28686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3581400"/>
            <a:ext cx="73914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latin typeface="+mn-lt"/>
                <a:cs typeface="+mn-cs"/>
              </a:rPr>
              <a:t>Upon admission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Ask patient or family member if </a:t>
            </a:r>
            <a:r>
              <a:rPr lang="en-US" dirty="0" err="1">
                <a:latin typeface="+mn-lt"/>
                <a:cs typeface="+mn-cs"/>
              </a:rPr>
              <a:t>Portacath</a:t>
            </a:r>
            <a:r>
              <a:rPr lang="en-US" dirty="0">
                <a:latin typeface="+mn-lt"/>
                <a:cs typeface="+mn-cs"/>
              </a:rPr>
              <a:t> present.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Assess chest for any vascular access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Palpate chest for implanted port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Take a look at patient history, especially if they have a chronic illness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Look at the CXR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If they have a port, obtain order for access from provider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Page your IV Therapy Team for access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6096000"/>
            <a:ext cx="8001000" cy="762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  <a:cs typeface="+mn-cs"/>
              </a:rPr>
              <a:t>Your patient may already have a port….</a:t>
            </a:r>
            <a:r>
              <a:rPr lang="en-US" sz="2400" b="1" dirty="0">
                <a:latin typeface="Calibri" pitchFamily="34" charset="0"/>
                <a:cs typeface="+mn-cs"/>
              </a:rPr>
              <a:t>check and ask </a:t>
            </a:r>
            <a:r>
              <a:rPr lang="en-US" sz="2000" dirty="0">
                <a:latin typeface="Calibri" pitchFamily="34" charset="0"/>
                <a:cs typeface="+mn-cs"/>
              </a:rPr>
              <a:t>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  <a:cs typeface="+mn-cs"/>
              </a:rPr>
              <a:t>save your patient unnecessary line placements and additional costs.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0"/>
            <a:ext cx="7239000" cy="6461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“Nobody checked and nobody asked”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0200" y="990600"/>
            <a:ext cx="3276600" cy="21605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IV Therapy</a:t>
            </a: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May,‘08</a:t>
            </a: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Tip of the Month</a:t>
            </a: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endParaRPr lang="en-US" sz="32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7175" name="TextBox 13"/>
          <p:cNvSpPr txBox="1">
            <a:spLocks noChangeArrowheads="1"/>
          </p:cNvSpPr>
          <p:nvPr/>
        </p:nvSpPr>
        <p:spPr bwMode="auto">
          <a:xfrm>
            <a:off x="1447800" y="2895600"/>
            <a:ext cx="7239000" cy="5842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Franklin Gothic Demi" pitchFamily="34" charset="0"/>
              </a:rPr>
              <a:t>Does your patient have a Portacath?</a:t>
            </a:r>
          </a:p>
        </p:txBody>
      </p:sp>
      <p:sp>
        <p:nvSpPr>
          <p:cNvPr id="7176" name="TextBox 14"/>
          <p:cNvSpPr txBox="1">
            <a:spLocks noChangeArrowheads="1"/>
          </p:cNvSpPr>
          <p:nvPr/>
        </p:nvSpPr>
        <p:spPr bwMode="auto">
          <a:xfrm rot="-5400000">
            <a:off x="-1686718" y="4201318"/>
            <a:ext cx="4445000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Franklin Gothic Demi" pitchFamily="34" charset="0"/>
              </a:rPr>
              <a:t>Remember to Check and Ask </a:t>
            </a:r>
          </a:p>
        </p:txBody>
      </p:sp>
      <p:pic>
        <p:nvPicPr>
          <p:cNvPr id="7177" name="Picture 9" descr="iv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95400"/>
            <a:ext cx="1143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24600" y="1447800"/>
            <a:ext cx="2590800" cy="16002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tIns="0">
            <a:normAutofit/>
          </a:bodyPr>
          <a:lstStyle/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500" b="1" i="1" u="sng" smtClean="0">
              <a:solidFill>
                <a:srgbClr val="1F2132"/>
              </a:solidFill>
              <a:latin typeface="Calibri" pitchFamily="34" charset="0"/>
            </a:endParaRP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i="1" smtClean="0">
                <a:solidFill>
                  <a:srgbClr val="1F2132"/>
                </a:solidFill>
                <a:latin typeface="Calibri" pitchFamily="34" charset="0"/>
              </a:rPr>
              <a:t>Keep PICC lines flowing…</a:t>
            </a: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i="1" smtClean="0">
              <a:solidFill>
                <a:srgbClr val="0D0D0D"/>
              </a:solidFill>
              <a:latin typeface="Calibri" pitchFamily="34" charset="0"/>
            </a:endParaRP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900" smtClean="0">
              <a:solidFill>
                <a:srgbClr val="0D0D0D"/>
              </a:solidFill>
              <a:latin typeface="Calibri" pitchFamily="34" charset="0"/>
            </a:endParaRP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b="1" i="1" smtClean="0">
              <a:solidFill>
                <a:srgbClr val="0D0D0D"/>
              </a:solidFill>
              <a:latin typeface="Calibri" pitchFamily="34" charset="0"/>
            </a:endParaRP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b="1" i="1" smtClean="0">
              <a:solidFill>
                <a:srgbClr val="0D0D0D"/>
              </a:solidFill>
              <a:latin typeface="Calibri" pitchFamily="34" charset="0"/>
            </a:endParaRP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i="1" smtClean="0">
                <a:solidFill>
                  <a:srgbClr val="0D0D0D"/>
                </a:solidFill>
                <a:latin typeface="Calibri" pitchFamily="34" charset="0"/>
              </a:rPr>
              <a:t>~Flush~</a:t>
            </a:r>
          </a:p>
          <a:p>
            <a:pPr marL="26988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900" smtClean="0">
              <a:solidFill>
                <a:srgbClr val="0D0D0D"/>
              </a:solidFill>
              <a:latin typeface="Calibri" pitchFamily="34" charset="0"/>
            </a:endParaRPr>
          </a:p>
          <a:p>
            <a:pPr marL="26988" indent="0" algn="ctr" fontAlgn="t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100" smtClean="0">
              <a:solidFill>
                <a:srgbClr val="1F2132"/>
              </a:solidFill>
            </a:endParaRP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  <a:defRPr/>
            </a:pPr>
            <a:endParaRPr lang="en-US" sz="1100" smtClean="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096000" cy="3232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i="1" dirty="0">
                <a:latin typeface="Calibri" pitchFamily="34" charset="0"/>
                <a:cs typeface="+mn-cs"/>
              </a:rPr>
              <a:t>No Flush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i="1" dirty="0">
                <a:latin typeface="Calibri" pitchFamily="34" charset="0"/>
                <a:cs typeface="+mn-cs"/>
              </a:rPr>
              <a:t>No Flow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i="1" dirty="0">
              <a:latin typeface="Calibri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505200"/>
            <a:ext cx="2819400" cy="3148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Calibri" pitchFamily="34" charset="0"/>
                <a:cs typeface="Arial" pitchFamily="34" charset="0"/>
              </a:rPr>
              <a:t>Prevent vascular access infection and occlusion.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latin typeface="Calibri" pitchFamily="34" charset="0"/>
                <a:cs typeface="Arial" pitchFamily="34" charset="0"/>
              </a:rPr>
              <a:t>Flush  every eight hours using </a:t>
            </a:r>
            <a:r>
              <a:rPr lang="en-US" sz="2000" i="1" dirty="0" err="1">
                <a:latin typeface="Calibri" pitchFamily="34" charset="0"/>
                <a:cs typeface="Arial" pitchFamily="34" charset="0"/>
              </a:rPr>
              <a:t>pulsatile</a:t>
            </a:r>
            <a:r>
              <a:rPr lang="en-US" sz="2000" i="1" dirty="0">
                <a:latin typeface="Calibri" pitchFamily="34" charset="0"/>
                <a:cs typeface="Arial" pitchFamily="34" charset="0"/>
              </a:rPr>
              <a:t> flush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4114800"/>
            <a:ext cx="3124200" cy="1878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latin typeface="Calibri" pitchFamily="34" charset="0"/>
                <a:cs typeface="+mn-cs"/>
              </a:rPr>
              <a:t>Open Ended PICC Flush (Such as a Power PICC)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itchFamily="34" charset="0"/>
                <a:cs typeface="+mn-cs"/>
              </a:rPr>
              <a:t>Adult:</a:t>
            </a:r>
            <a:r>
              <a:rPr lang="en-US" sz="1400" dirty="0">
                <a:latin typeface="Calibri" pitchFamily="34" charset="0"/>
                <a:cs typeface="+mn-cs"/>
              </a:rPr>
              <a:t> 10 mL NS </a:t>
            </a:r>
            <a:r>
              <a:rPr lang="en-US" sz="1400" dirty="0" err="1">
                <a:latin typeface="Calibri" pitchFamily="34" charset="0"/>
                <a:cs typeface="+mn-cs"/>
              </a:rPr>
              <a:t>pulsatile</a:t>
            </a:r>
            <a:r>
              <a:rPr lang="en-US" sz="1400" dirty="0">
                <a:latin typeface="Calibri" pitchFamily="34" charset="0"/>
                <a:cs typeface="+mn-cs"/>
              </a:rPr>
              <a:t> flush followed with 3-5 mL  10 units/mL </a:t>
            </a:r>
            <a:r>
              <a:rPr lang="en-US" sz="1400" b="1" dirty="0">
                <a:latin typeface="Calibri" pitchFamily="34" charset="0"/>
                <a:cs typeface="+mn-cs"/>
              </a:rPr>
              <a:t>Heparin</a:t>
            </a:r>
            <a:r>
              <a:rPr lang="en-US" sz="1400" dirty="0">
                <a:latin typeface="Calibri" pitchFamily="34" charset="0"/>
                <a:cs typeface="+mn-cs"/>
              </a:rPr>
              <a:t> 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latin typeface="Calibri" pitchFamily="34" charset="0"/>
                <a:cs typeface="+mn-cs"/>
              </a:rPr>
              <a:t>Peds</a:t>
            </a:r>
            <a:r>
              <a:rPr lang="en-US" sz="1400" b="1" dirty="0">
                <a:latin typeface="Calibri" pitchFamily="34" charset="0"/>
                <a:cs typeface="+mn-cs"/>
              </a:rPr>
              <a:t>:</a:t>
            </a:r>
            <a:r>
              <a:rPr lang="en-US" sz="1400" dirty="0">
                <a:latin typeface="Calibri" pitchFamily="34" charset="0"/>
                <a:cs typeface="+mn-cs"/>
              </a:rPr>
              <a:t> 5-10 mL NS </a:t>
            </a:r>
            <a:r>
              <a:rPr lang="en-US" sz="1400" dirty="0" err="1">
                <a:latin typeface="Calibri" pitchFamily="34" charset="0"/>
                <a:cs typeface="+mn-cs"/>
              </a:rPr>
              <a:t>pulsatile</a:t>
            </a:r>
            <a:r>
              <a:rPr lang="en-US" sz="1400" dirty="0">
                <a:latin typeface="Calibri" pitchFamily="34" charset="0"/>
                <a:cs typeface="+mn-cs"/>
              </a:rPr>
              <a:t> flush followed with 3-5 mL 10 units/mL </a:t>
            </a:r>
            <a:r>
              <a:rPr lang="en-US" sz="1400" b="1" dirty="0">
                <a:latin typeface="Calibri" pitchFamily="34" charset="0"/>
                <a:cs typeface="+mn-cs"/>
              </a:rPr>
              <a:t>Heparin</a:t>
            </a:r>
            <a:r>
              <a:rPr lang="en-US" sz="1400" dirty="0">
                <a:latin typeface="Calibri" pitchFamily="34" charset="0"/>
                <a:cs typeface="+mn-cs"/>
              </a:rPr>
              <a:t> 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latin typeface="Calibri" pitchFamily="34" charset="0"/>
                <a:cs typeface="+mn-cs"/>
              </a:rPr>
              <a:t>Every 8 hrs</a:t>
            </a:r>
            <a:r>
              <a:rPr lang="en-US" sz="1400" dirty="0">
                <a:latin typeface="Calibri" pitchFamily="34" charset="0"/>
                <a:cs typeface="+mn-cs"/>
              </a:rPr>
              <a:t> and after each use 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  <p:pic>
        <p:nvPicPr>
          <p:cNvPr id="8198" name="Picture 14" descr="http://www.captainhops.com/wp-content/photos/thumb_multnomah_fal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"/>
            <a:ext cx="16652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9" name="Group 21"/>
          <p:cNvGrpSpPr>
            <a:grpSpLocks/>
          </p:cNvGrpSpPr>
          <p:nvPr/>
        </p:nvGrpSpPr>
        <p:grpSpPr bwMode="auto">
          <a:xfrm>
            <a:off x="0" y="2286000"/>
            <a:ext cx="6096000" cy="1752600"/>
            <a:chOff x="1143000" y="2743200"/>
            <a:chExt cx="4953000" cy="1676400"/>
          </a:xfrm>
        </p:grpSpPr>
        <p:pic>
          <p:nvPicPr>
            <p:cNvPr id="8206" name="Picture 2" descr="http://www.cathflo.com/images/hm_body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2971800"/>
              <a:ext cx="49530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ight Arrow 18"/>
            <p:cNvSpPr/>
            <p:nvPr/>
          </p:nvSpPr>
          <p:spPr>
            <a:xfrm>
              <a:off x="1143000" y="2743200"/>
              <a:ext cx="1676797" cy="9141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Flush To Prevent Occlusion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498" y="2972491"/>
              <a:ext cx="838398" cy="4570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Avoid</a:t>
              </a:r>
              <a:r>
                <a:rPr lang="en-US" sz="2000" dirty="0"/>
                <a:t> </a:t>
              </a:r>
              <a:r>
                <a:rPr lang="en-US" sz="1400" dirty="0"/>
                <a:t>this</a:t>
              </a:r>
              <a:endParaRPr lang="en-US" sz="2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53198" y="2972491"/>
              <a:ext cx="914500" cy="454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/>
                <a:t>Open the flow</a:t>
              </a:r>
            </a:p>
          </p:txBody>
        </p:sp>
      </p:grpSp>
      <p:sp>
        <p:nvSpPr>
          <p:cNvPr id="8200" name="TextBox 22"/>
          <p:cNvSpPr txBox="1">
            <a:spLocks noChangeArrowheads="1"/>
          </p:cNvSpPr>
          <p:nvPr/>
        </p:nvSpPr>
        <p:spPr bwMode="auto">
          <a:xfrm>
            <a:off x="6248400" y="152400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Gill Sans MT" pitchFamily="34" charset="0"/>
              </a:rPr>
              <a:t>IV Therapy </a:t>
            </a:r>
          </a:p>
          <a:p>
            <a:pPr algn="r"/>
            <a:r>
              <a:rPr lang="en-US" sz="2400">
                <a:latin typeface="Gill Sans MT" pitchFamily="34" charset="0"/>
              </a:rPr>
              <a:t>June , 2008</a:t>
            </a:r>
          </a:p>
          <a:p>
            <a:pPr algn="r"/>
            <a:r>
              <a:rPr lang="en-US" sz="2400">
                <a:latin typeface="Gill Sans MT" pitchFamily="34" charset="0"/>
              </a:rPr>
              <a:t>Tip of the Month</a:t>
            </a:r>
          </a:p>
        </p:txBody>
      </p:sp>
      <p:grpSp>
        <p:nvGrpSpPr>
          <p:cNvPr id="8201" name="Group 15"/>
          <p:cNvGrpSpPr>
            <a:grpSpLocks/>
          </p:cNvGrpSpPr>
          <p:nvPr/>
        </p:nvGrpSpPr>
        <p:grpSpPr bwMode="auto">
          <a:xfrm>
            <a:off x="304800" y="6305550"/>
            <a:ext cx="3124200" cy="438150"/>
            <a:chOff x="6248400" y="6248400"/>
            <a:chExt cx="2922104" cy="415455"/>
          </a:xfrm>
        </p:grpSpPr>
        <p:sp>
          <p:nvSpPr>
            <p:cNvPr id="8204" name="Text Box 39"/>
            <p:cNvSpPr txBox="1">
              <a:spLocks noChangeArrowheads="1"/>
            </p:cNvSpPr>
            <p:nvPr/>
          </p:nvSpPr>
          <p:spPr bwMode="auto">
            <a:xfrm>
              <a:off x="7570304" y="6248400"/>
              <a:ext cx="1600200" cy="415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>
                  <a:latin typeface="Gill Sans MT" pitchFamily="34" charset="0"/>
                </a:rPr>
                <a:t>© OHSU IV Therapy Team.</a:t>
              </a:r>
            </a:p>
            <a:p>
              <a:pPr>
                <a:spcBef>
                  <a:spcPct val="50000"/>
                </a:spcBef>
              </a:pPr>
              <a:r>
                <a:rPr lang="en-US" sz="900">
                  <a:latin typeface="Gill Sans MT" pitchFamily="34" charset="0"/>
                </a:rPr>
                <a:t>Contact: Spiering@ohsu.edu</a:t>
              </a:r>
            </a:p>
          </p:txBody>
        </p:sp>
        <p:pic>
          <p:nvPicPr>
            <p:cNvPr id="8205" name="Picture 65" descr="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48400" y="6324600"/>
              <a:ext cx="1066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02" name="Picture 9" descr="iv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28600"/>
            <a:ext cx="619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429000" y="4114800"/>
            <a:ext cx="2590800" cy="2562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Reminder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Heparin will not dissolve existing clots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Pulsatile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 flush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each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lumen with 10 mL Normal Saline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first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, then instill 3-5 mL  10 units/mL Heparin. 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4294967295"/>
          </p:nvPr>
        </p:nvSpPr>
        <p:spPr>
          <a:xfrm>
            <a:off x="5410200" y="1828800"/>
            <a:ext cx="3581400" cy="34290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u="sng" smtClean="0"/>
              <a:t>Max-Plus Clear Valves/Hub Quick List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b="1" u="sng" smtClean="0"/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Wash your hands prior to touching any part of the hub.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Invert the MaxPlus Clear and prime before attaching to end of a catheter or tubing.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“Scrub the Hub” with friction for 15 seconds prior to entry.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Replace the MaxPlus Clear </a:t>
            </a:r>
            <a:r>
              <a:rPr lang="en-US" sz="1100" b="1" u="sng" smtClean="0"/>
              <a:t>After </a:t>
            </a:r>
            <a:r>
              <a:rPr lang="en-US" sz="1100" smtClean="0"/>
              <a:t>blood draws/administration or if blood residue is present in the valve.</a:t>
            </a:r>
            <a:endParaRPr lang="en-US" sz="1100" b="1" u="sng" smtClean="0"/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Flush through the hub with 10mL Normal Saline (Use Heparin per flush protocol) and assure hub is clear of all blood residue.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en-US" sz="1100" smtClean="0"/>
              <a:t>When clamping a line, only clamp after flush is complete and you have disconnected from MaxPlus Clear. This ensures blood is cleared from the end of the catheter.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endParaRPr lang="en-US" sz="1100" smtClean="0"/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endParaRPr lang="en-US" sz="11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6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/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endParaRPr lang="en-US" sz="500" smtClean="0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52400" y="1828800"/>
            <a:ext cx="2895600" cy="46164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latin typeface="Tahoma" pitchFamily="34" charset="0"/>
                <a:cs typeface="Tahoma" pitchFamily="34" charset="0"/>
              </a:rPr>
              <a:t>Hub Facts</a:t>
            </a:r>
          </a:p>
          <a:p>
            <a:endParaRPr lang="en-US" sz="1200" b="1" u="sng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1200">
                <a:latin typeface="Tahoma" pitchFamily="34" charset="0"/>
                <a:cs typeface="Tahoma" pitchFamily="34" charset="0"/>
              </a:rPr>
              <a:t>Hubs are easily contaminated when they touch the skin.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1200">
                <a:latin typeface="Tahoma" pitchFamily="34" charset="0"/>
                <a:cs typeface="Tahoma" pitchFamily="34" charset="0"/>
              </a:rPr>
              <a:t>If hubs are not disinfected the contaminate can  infuse into the valve and patient.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1200">
                <a:latin typeface="Tahoma" pitchFamily="34" charset="0"/>
                <a:cs typeface="Tahoma" pitchFamily="34" charset="0"/>
              </a:rPr>
              <a:t> Residual blood in the hub serve as a media for infection.</a:t>
            </a:r>
          </a:p>
          <a:p>
            <a:pPr>
              <a:buFontTx/>
              <a:buChar char="-"/>
            </a:pPr>
            <a:endParaRPr lang="en-US" sz="120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1200">
                <a:latin typeface="Tahoma" pitchFamily="34" charset="0"/>
                <a:cs typeface="Tahoma" pitchFamily="34" charset="0"/>
              </a:rPr>
              <a:t> Clear hubs </a:t>
            </a:r>
            <a:r>
              <a:rPr lang="en-US" sz="1200" b="1">
                <a:latin typeface="Tahoma" pitchFamily="34" charset="0"/>
                <a:cs typeface="Tahoma" pitchFamily="34" charset="0"/>
              </a:rPr>
              <a:t>allows you to see residual blood and drug incompatibility precipitant</a:t>
            </a:r>
            <a:r>
              <a:rPr lang="en-US" sz="1200">
                <a:latin typeface="Tahoma" pitchFamily="34" charset="0"/>
                <a:cs typeface="Tahoma" pitchFamily="34" charset="0"/>
              </a:rPr>
              <a:t> in the hub so you can replace them and decrease the risk of Catheter Associated Blood Stream Infection.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en-US" sz="120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900">
                <a:latin typeface="Tahoma" pitchFamily="34" charset="0"/>
                <a:cs typeface="Tahoma" pitchFamily="34" charset="0"/>
              </a:rPr>
              <a:t>Reference: Royer, Tim et al(2007) A Five-Fold Decrease of Intravascular Catheter Associated Blood Stream Infections: Clearly Beyond the Central Line Bundle</a:t>
            </a:r>
          </a:p>
          <a:p>
            <a:pPr>
              <a:buFontTx/>
              <a:buChar char="-"/>
            </a:pPr>
            <a:endParaRPr lang="en-US" sz="12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220" name="Picture 6" descr="http://www.maximusmedical.com/images/max_clear_main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0"/>
            <a:ext cx="18288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IV M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67400" y="0"/>
            <a:ext cx="3048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tx2">
                  <a:lumMod val="60000"/>
                  <a:lumOff val="40000"/>
                </a:schemeClr>
              </a:extrusion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  <a:cs typeface="+mn-cs"/>
              </a:rPr>
              <a:t>IV Therapy July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  <a:cs typeface="+mn-cs"/>
              </a:rPr>
              <a:t>Tip of The Month</a:t>
            </a:r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228600" y="152400"/>
            <a:ext cx="3657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ahoma" pitchFamily="34" charset="0"/>
                <a:cs typeface="Tahoma" pitchFamily="34" charset="0"/>
              </a:rPr>
              <a:t>A Clear View </a:t>
            </a:r>
          </a:p>
          <a:p>
            <a:r>
              <a:rPr lang="en-US" sz="2800">
                <a:latin typeface="Tahoma" pitchFamily="34" charset="0"/>
                <a:cs typeface="Tahoma" pitchFamily="34" charset="0"/>
              </a:rPr>
              <a:t>coming to you soon…</a:t>
            </a:r>
          </a:p>
          <a:p>
            <a:r>
              <a:rPr lang="en-US" sz="2800" b="1">
                <a:latin typeface="Tahoma" pitchFamily="34" charset="0"/>
                <a:cs typeface="Tahoma" pitchFamily="34" charset="0"/>
              </a:rPr>
              <a:t>MaxPlus Clear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3124200" y="1828800"/>
            <a:ext cx="2209800" cy="1077913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Tahoma" pitchFamily="34" charset="0"/>
                <a:cs typeface="Tahoma" pitchFamily="34" charset="0"/>
              </a:rPr>
              <a:t>Brief 5 minute </a:t>
            </a:r>
          </a:p>
          <a:p>
            <a:pPr algn="ctr"/>
            <a:r>
              <a:rPr lang="en-US" sz="1600" b="1">
                <a:latin typeface="Tahoma" pitchFamily="34" charset="0"/>
                <a:cs typeface="Tahoma" pitchFamily="34" charset="0"/>
              </a:rPr>
              <a:t>inservices </a:t>
            </a:r>
          </a:p>
          <a:p>
            <a:pPr algn="ctr"/>
            <a:r>
              <a:rPr lang="en-US" sz="1600">
                <a:latin typeface="Tahoma" pitchFamily="34" charset="0"/>
                <a:cs typeface="Tahoma" pitchFamily="34" charset="0"/>
              </a:rPr>
              <a:t>on your unit</a:t>
            </a:r>
          </a:p>
          <a:p>
            <a:pPr algn="ctr"/>
            <a:r>
              <a:rPr lang="en-US" sz="1600">
                <a:latin typeface="Tahoma" pitchFamily="34" charset="0"/>
                <a:cs typeface="Tahoma" pitchFamily="34" charset="0"/>
              </a:rPr>
              <a:t> the week of July 23rd  </a:t>
            </a:r>
          </a:p>
        </p:txBody>
      </p:sp>
      <p:grpSp>
        <p:nvGrpSpPr>
          <p:cNvPr id="9225" name="Group 16"/>
          <p:cNvGrpSpPr>
            <a:grpSpLocks/>
          </p:cNvGrpSpPr>
          <p:nvPr/>
        </p:nvGrpSpPr>
        <p:grpSpPr bwMode="auto">
          <a:xfrm>
            <a:off x="5943600" y="5334000"/>
            <a:ext cx="2362200" cy="1312863"/>
            <a:chOff x="3200400" y="1752600"/>
            <a:chExt cx="2057400" cy="1274157"/>
          </a:xfrm>
        </p:grpSpPr>
        <p:pic>
          <p:nvPicPr>
            <p:cNvPr id="1028" name="Picture 4" descr="http://www.maximusmedical.com/images/max_plus_diff_is_clear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67291" y="2465943"/>
              <a:ext cx="1135165" cy="56081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26" name="Picture 2" descr="http://www.maximusmedical.com/images/featured_imag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00400" y="1752600"/>
              <a:ext cx="518498" cy="6856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228" name="Right Arrow 14"/>
            <p:cNvSpPr>
              <a:spLocks noChangeArrowheads="1"/>
            </p:cNvSpPr>
            <p:nvPr/>
          </p:nvSpPr>
          <p:spPr bwMode="auto">
            <a:xfrm>
              <a:off x="4191000" y="2057400"/>
              <a:ext cx="1066800" cy="457200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latin typeface="Tahoma" pitchFamily="34" charset="0"/>
                  <a:cs typeface="Tahoma" pitchFamily="34" charset="0"/>
                </a:rPr>
                <a:t>To Clear</a:t>
              </a:r>
            </a:p>
          </p:txBody>
        </p:sp>
        <p:sp>
          <p:nvSpPr>
            <p:cNvPr id="9229" name="Left Arrow 15"/>
            <p:cNvSpPr>
              <a:spLocks noChangeArrowheads="1"/>
            </p:cNvSpPr>
            <p:nvPr/>
          </p:nvSpPr>
          <p:spPr bwMode="auto">
            <a:xfrm>
              <a:off x="3733800" y="1752600"/>
              <a:ext cx="1219200" cy="45720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latin typeface="Tahoma" pitchFamily="34" charset="0"/>
                  <a:cs typeface="Tahoma" pitchFamily="34" charset="0"/>
                </a:rPr>
                <a:t>From Opaque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2362200"/>
            <a:ext cx="3886200" cy="3429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tIns="0">
            <a:normAutofit/>
          </a:bodyPr>
          <a:lstStyle/>
          <a:p>
            <a:pPr marL="26988" indent="0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3400" b="1" smtClean="0">
                <a:latin typeface="Calibri" pitchFamily="34" charset="0"/>
              </a:rPr>
              <a:t>First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Calibri" pitchFamily="34" charset="0"/>
              </a:rPr>
              <a:t>Assess for external mechanical obstructions</a:t>
            </a:r>
            <a:r>
              <a:rPr lang="en-US" sz="1800" smtClean="0">
                <a:latin typeface="Calibri" pitchFamily="34" charset="0"/>
              </a:rPr>
              <a:t>(all which can contribute to catheter clotting)</a:t>
            </a:r>
            <a:endParaRPr lang="en-US" sz="1500" smtClean="0">
              <a:latin typeface="Calibri" pitchFamily="34" charset="0"/>
            </a:endParaRP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IV tubing clamped?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Pump off ?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Infusion set empty?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Patient position cause kinking?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Dressing wet due to break or hole in catheter. </a:t>
            </a:r>
          </a:p>
          <a:p>
            <a:pPr marL="26988" indent="0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en-US" sz="1500" smtClean="0">
                <a:latin typeface="Calibri" pitchFamily="34" charset="0"/>
              </a:rPr>
              <a:t> For Ports: Check Huber needle placement</a:t>
            </a:r>
            <a:endParaRPr lang="en-US" sz="1300" smtClean="0">
              <a:latin typeface="Calibri" pitchFamily="34" charset="0"/>
            </a:endParaRPr>
          </a:p>
          <a:p>
            <a:pPr marL="26988" indent="0">
              <a:lnSpc>
                <a:spcPct val="80000"/>
              </a:lnSpc>
              <a:buFontTx/>
              <a:buAutoNum type="arabicPeriod"/>
              <a:defRPr/>
            </a:pPr>
            <a:endParaRPr lang="en-US" sz="2600" smtClean="0">
              <a:solidFill>
                <a:srgbClr val="320E04"/>
              </a:solidFill>
            </a:endParaRPr>
          </a:p>
          <a:p>
            <a:pPr marL="26988" indent="0">
              <a:lnSpc>
                <a:spcPct val="80000"/>
              </a:lnSpc>
              <a:buFontTx/>
              <a:buAutoNum type="arabicPeriod"/>
              <a:defRPr/>
            </a:pPr>
            <a:endParaRPr lang="en-US" sz="2600" smtClean="0">
              <a:solidFill>
                <a:srgbClr val="320E04"/>
              </a:solidFill>
            </a:endParaRPr>
          </a:p>
          <a:p>
            <a:pPr marL="26988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smtClean="0">
              <a:solidFill>
                <a:srgbClr val="320E04"/>
              </a:solidFill>
            </a:endParaRPr>
          </a:p>
          <a:p>
            <a:pPr marL="26988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100" smtClean="0">
              <a:solidFill>
                <a:srgbClr val="320E04"/>
              </a:solidFill>
            </a:endParaRPr>
          </a:p>
          <a:p>
            <a:pPr marL="26988" indent="0">
              <a:lnSpc>
                <a:spcPct val="80000"/>
              </a:lnSpc>
              <a:buFontTx/>
              <a:buAutoNum type="arabicPeriod"/>
              <a:defRPr/>
            </a:pPr>
            <a:endParaRPr lang="en-US" sz="1100" smtClean="0">
              <a:solidFill>
                <a:srgbClr val="320E04"/>
              </a:solidFill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4267200" y="2667000"/>
            <a:ext cx="4648200" cy="24193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>
                <a:cs typeface="Tahoma" pitchFamily="34" charset="0"/>
              </a:rPr>
              <a:t>Then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cs typeface="Tahoma" pitchFamily="34" charset="0"/>
              </a:rPr>
              <a:t>Assess for internal obstruction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dirty="0">
                <a:cs typeface="Tahoma" pitchFamily="34" charset="0"/>
              </a:rPr>
              <a:t> Remove and inspect valves &amp; tubing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dirty="0">
                <a:cs typeface="Tahoma" pitchFamily="34" charset="0"/>
              </a:rPr>
              <a:t>Place 10mL Normal Saline syringe to hub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dirty="0">
                <a:cs typeface="Tahoma" pitchFamily="34" charset="0"/>
              </a:rPr>
              <a:t>Attempt to Withdraw 1</a:t>
            </a:r>
            <a:r>
              <a:rPr lang="en-US" sz="1600" baseline="30000" dirty="0">
                <a:cs typeface="Tahoma" pitchFamily="34" charset="0"/>
              </a:rPr>
              <a:t>st</a:t>
            </a:r>
            <a:r>
              <a:rPr lang="en-US" sz="1600" dirty="0">
                <a:cs typeface="Tahoma" pitchFamily="34" charset="0"/>
              </a:rPr>
              <a:t> and assess for blood return. Able to infuse? Sluggish? Completely occluded?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dirty="0">
                <a:cs typeface="Tahoma" pitchFamily="34" charset="0"/>
              </a:rPr>
              <a:t>Assess EACH LUMEN separately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dirty="0">
                <a:cs typeface="Tahoma" pitchFamily="34" charset="0"/>
              </a:rPr>
              <a:t>Never leave one clotted lumen</a:t>
            </a:r>
          </a:p>
        </p:txBody>
      </p:sp>
      <p:pic>
        <p:nvPicPr>
          <p:cNvPr id="10244" name="Picture 9" descr="IV M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048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400800" y="304800"/>
            <a:ext cx="27432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tx2">
                  <a:lumMod val="60000"/>
                  <a:lumOff val="40000"/>
                </a:schemeClr>
              </a:extrusion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latin typeface="Calibri" pitchFamily="34" charset="0"/>
                <a:cs typeface="+mn-cs"/>
              </a:rPr>
              <a:t>IV Therapy August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latin typeface="Calibri" pitchFamily="34" charset="0"/>
                <a:cs typeface="+mn-cs"/>
              </a:rPr>
              <a:t>Tip of The Month</a:t>
            </a:r>
          </a:p>
        </p:txBody>
      </p:sp>
      <p:sp>
        <p:nvSpPr>
          <p:cNvPr id="10246" name="TextBox 11"/>
          <p:cNvSpPr txBox="1">
            <a:spLocks noChangeArrowheads="1"/>
          </p:cNvSpPr>
          <p:nvPr/>
        </p:nvSpPr>
        <p:spPr bwMode="auto">
          <a:xfrm>
            <a:off x="304800" y="304800"/>
            <a:ext cx="403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cs typeface="Tahoma" pitchFamily="34" charset="0"/>
              </a:rPr>
              <a:t>Central Venous Catheter</a:t>
            </a:r>
          </a:p>
          <a:p>
            <a:pPr algn="ctr"/>
            <a:r>
              <a:rPr lang="en-US" sz="3200">
                <a:cs typeface="Tahoma" pitchFamily="34" charset="0"/>
              </a:rPr>
              <a:t>Occlusion  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228600" y="57912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dirty="0">
                <a:cs typeface="Tahoma" pitchFamily="34" charset="0"/>
              </a:rPr>
              <a:t>After full inspection and confirmation of a catheter occlusion, call IV Therapy and report your findings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Catheter Occlusion  =  Risk of infection and venous thrombosis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752600"/>
            <a:ext cx="6019800" cy="5238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Immediate Action Required </a:t>
            </a: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4267200" y="5257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ahoma" pitchFamily="34" charset="0"/>
              </a:rPr>
              <a:t>Reference: Nakazawa, Nadine (2008) Managing Catheter Occlusions with Cathflo. Presentation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953000" y="18288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5410200"/>
            <a:ext cx="8610600" cy="88265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Avoid Complications, STOP the infusion!</a:t>
            </a:r>
            <a:endParaRPr lang="en-US" sz="360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4294967295"/>
          </p:nvPr>
        </p:nvSpPr>
        <p:spPr>
          <a:xfrm>
            <a:off x="-152400" y="533400"/>
            <a:ext cx="4900613" cy="773113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sz="2600" b="1" smtClean="0">
                <a:solidFill>
                  <a:srgbClr val="FF0000"/>
                </a:solidFill>
                <a:latin typeface="Broadway" pitchFamily="82" charset="0"/>
              </a:rPr>
              <a:t>“</a:t>
            </a:r>
            <a:r>
              <a:rPr lang="en-US" sz="2100" b="1" smtClean="0">
                <a:solidFill>
                  <a:srgbClr val="FF0000"/>
                </a:solidFill>
                <a:cs typeface="Arial" charset="0"/>
              </a:rPr>
              <a:t>IF IT’S RED IT’S DEAD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100" b="1" smtClean="0">
                <a:solidFill>
                  <a:srgbClr val="FF0000"/>
                </a:solidFill>
                <a:cs typeface="Arial" charset="0"/>
              </a:rPr>
              <a:t>IF IT’S SORE….NO MORE</a:t>
            </a:r>
            <a:r>
              <a:rPr lang="en-US" sz="2600" b="1" smtClean="0">
                <a:solidFill>
                  <a:srgbClr val="FF0000"/>
                </a:solidFill>
                <a:latin typeface="Franklin Gothic Medium" pitchFamily="34" charset="0"/>
              </a:rPr>
              <a:t>”</a:t>
            </a:r>
            <a:endParaRPr lang="en-US" sz="2600" smtClean="0">
              <a:solidFill>
                <a:srgbClr val="B0761F"/>
              </a:solidFill>
              <a:latin typeface="Franklin Gothic Medium" pitchFamily="34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6019800" y="152400"/>
            <a:ext cx="3124200" cy="1524000"/>
          </a:xfrm>
        </p:spPr>
        <p:txBody>
          <a:bodyPr anchor="ctr"/>
          <a:lstStyle/>
          <a:p>
            <a:pPr marL="0" indent="0">
              <a:buFont typeface="Wingdings" pitchFamily="2" charset="2"/>
              <a:buNone/>
            </a:pPr>
            <a:r>
              <a:rPr lang="en-US" sz="2600" i="1" smtClean="0">
                <a:solidFill>
                  <a:srgbClr val="B0761F"/>
                </a:solidFill>
                <a:latin typeface="Franklin Gothic Medium" pitchFamily="34" charset="0"/>
              </a:rPr>
              <a:t>IV THERAPY SEPTEMBER </a:t>
            </a:r>
          </a:p>
          <a:p>
            <a:pPr marL="0" indent="0">
              <a:buFont typeface="Wingdings" pitchFamily="2" charset="2"/>
              <a:buNone/>
            </a:pPr>
            <a:r>
              <a:rPr lang="en-US" sz="2600" i="1" smtClean="0">
                <a:solidFill>
                  <a:srgbClr val="B0761F"/>
                </a:solidFill>
                <a:latin typeface="Franklin Gothic Medium" pitchFamily="34" charset="0"/>
              </a:rPr>
              <a:t>TIP OF THE MONTH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4876800" y="1674813"/>
            <a:ext cx="4038600" cy="39243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>
                <a:latin typeface="+mn-lt"/>
                <a:cs typeface="+mn-cs"/>
              </a:rPr>
              <a:t>Phlebitis </a:t>
            </a:r>
            <a:r>
              <a:rPr lang="en-US" sz="1400" b="1" u="sng" dirty="0">
                <a:latin typeface="+mn-lt"/>
                <a:cs typeface="+mn-cs"/>
              </a:rPr>
              <a:t>Suspected?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DISCONTINUE INFUSION 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Remove Catheter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Disinfect </a:t>
            </a:r>
            <a:r>
              <a:rPr lang="en-US" sz="1400" dirty="0" err="1">
                <a:latin typeface="+mn-lt"/>
                <a:cs typeface="+mn-cs"/>
              </a:rPr>
              <a:t>venipuncture</a:t>
            </a:r>
            <a:r>
              <a:rPr lang="en-US" sz="1400" dirty="0">
                <a:latin typeface="+mn-lt"/>
                <a:cs typeface="+mn-cs"/>
              </a:rPr>
              <a:t> site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Apply pressure at removal site to prevent bleeding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Elevate extremity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Apply intermittent warm, moist heat for 20 min. 3-4 times per day.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2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676400"/>
            <a:ext cx="4191000" cy="35401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latin typeface="+mn-lt"/>
                <a:cs typeface="+mn-cs"/>
              </a:rPr>
              <a:t>Phlebitis or Inflammation of the Vein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 Pain with flushing or palpation of site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 Edema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Erythema</a:t>
            </a:r>
            <a:r>
              <a:rPr lang="en-US" sz="1400" dirty="0">
                <a:latin typeface="+mn-lt"/>
                <a:cs typeface="+mn-cs"/>
              </a:rPr>
              <a:t> or red streak over vein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+mn-lt"/>
                <a:cs typeface="+mn-cs"/>
              </a:rPr>
              <a:t> Palpable firmness of vein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u="sng" dirty="0">
              <a:latin typeface="+mn-lt"/>
              <a:cs typeface="+mn-cs"/>
            </a:endParaRPr>
          </a:p>
        </p:txBody>
      </p:sp>
      <p:pic>
        <p:nvPicPr>
          <p:cNvPr id="11271" name="Picture 4" descr="iv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"/>
            <a:ext cx="1484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5750" y="3781425"/>
            <a:ext cx="2238375" cy="1601788"/>
          </a:xfrm>
        </p:spPr>
      </p:pic>
      <p:pic>
        <p:nvPicPr>
          <p:cNvPr id="11273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79513" y="3248025"/>
            <a:ext cx="2381250" cy="1677988"/>
          </a:xfrm>
        </p:spPr>
      </p:pic>
      <p:sp>
        <p:nvSpPr>
          <p:cNvPr id="12" name="TextBox 11"/>
          <p:cNvSpPr txBox="1"/>
          <p:nvPr/>
        </p:nvSpPr>
        <p:spPr>
          <a:xfrm>
            <a:off x="6858000" y="6172200"/>
            <a:ext cx="2057400" cy="496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50" dirty="0"/>
              <a:t>© OHSU IV Therapy Team.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50" dirty="0"/>
              <a:t>Contact: Spiering@ohsu.edu</a:t>
            </a:r>
          </a:p>
        </p:txBody>
      </p:sp>
      <p:pic>
        <p:nvPicPr>
          <p:cNvPr id="11275" name="Picture 65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6324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2438400" y="3505200"/>
            <a:ext cx="381000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11754</TotalTime>
  <Words>1030</Words>
  <Application>Microsoft Office PowerPoint</Application>
  <PresentationFormat>On-screen Show (4:3)</PresentationFormat>
  <Paragraphs>205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Garamond</vt:lpstr>
      <vt:lpstr>Wingdings</vt:lpstr>
      <vt:lpstr>Calibri</vt:lpstr>
      <vt:lpstr>Franklin Gothic Demi</vt:lpstr>
      <vt:lpstr>Gill Sans MT</vt:lpstr>
      <vt:lpstr>Tahoma</vt:lpstr>
      <vt:lpstr>Broadway</vt:lpstr>
      <vt:lpstr>Franklin Gothic Medium</vt:lpstr>
      <vt:lpstr>Edge</vt:lpstr>
      <vt:lpstr>Acrobat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Avoid Complications, STOP the infusion!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spiering</dc:creator>
  <cp:lastModifiedBy>Sarah</cp:lastModifiedBy>
  <cp:revision>46</cp:revision>
  <dcterms:created xsi:type="dcterms:W3CDTF">2006-10-05T21:48:30Z</dcterms:created>
  <dcterms:modified xsi:type="dcterms:W3CDTF">2011-01-04T01:02:11Z</dcterms:modified>
</cp:coreProperties>
</file>