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Osaka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7" autoAdjust="0"/>
    <p:restoredTop sz="90929"/>
  </p:normalViewPr>
  <p:slideViewPr>
    <p:cSldViewPr>
      <p:cViewPr varScale="1">
        <p:scale>
          <a:sx n="62" d="100"/>
          <a:sy n="62" d="100"/>
        </p:scale>
        <p:origin x="-13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9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77724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8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36478B-4BBA-49DF-AF1A-38B38D98C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C9EE-11BA-4750-B9E5-837CBEC88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ABC73-E1C3-436C-B8EC-E54375CE8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594F-CD41-4A77-B48E-E473F2378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FE06C-2895-4272-8A79-9ECB0371D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B89CF-72AB-4131-8121-BAC99B39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7AD4B-1A86-4A90-A4EB-B4ED220DD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B9D42-DF64-42FD-8C92-31AB4682F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1751-5B73-450D-935C-77FE29594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D427B-763A-4377-9623-F92612E1D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4F3D-F3E7-40DD-B81C-3392B3365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71C1ECED-5E03-4B24-912F-BE0351023B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26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2pPr>
      <a:lvl3pPr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3pPr>
      <a:lvl4pPr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4pPr>
      <a:lvl5pPr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8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48600" cy="1371600"/>
          </a:xfrm>
        </p:spPr>
        <p:txBody>
          <a:bodyPr/>
          <a:lstStyle/>
          <a:p>
            <a:r>
              <a:rPr lang="en-US"/>
              <a:t>Power PICCs</a:t>
            </a:r>
            <a:br>
              <a:rPr lang="en-US"/>
            </a:b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Changes to the MAR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20000" cy="4267200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2"/>
              </a:buClr>
              <a:buFont typeface="Wingdings" pitchFamily="28" charset="2"/>
              <a:buNone/>
            </a:pPr>
            <a:r>
              <a:rPr lang="en-US" sz="2400">
                <a:solidFill>
                  <a:srgbClr val="800080"/>
                </a:solidFill>
              </a:rPr>
              <a:t>	</a:t>
            </a:r>
            <a:r>
              <a:rPr lang="en-US" sz="2200">
                <a:solidFill>
                  <a:srgbClr val="800080"/>
                </a:solidFill>
              </a:rPr>
              <a:t>Power PICCs with </a:t>
            </a:r>
            <a:r>
              <a:rPr lang="en-US" sz="2200" b="1" i="1">
                <a:solidFill>
                  <a:srgbClr val="800080"/>
                </a:solidFill>
              </a:rPr>
              <a:t>Continuous Infusion</a:t>
            </a:r>
            <a:r>
              <a:rPr lang="en-US" sz="2200">
                <a:solidFill>
                  <a:srgbClr val="800080"/>
                </a:solidFill>
              </a:rPr>
              <a:t>: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r>
              <a:rPr lang="en-US" sz="2200">
                <a:solidFill>
                  <a:srgbClr val="800080"/>
                </a:solidFill>
              </a:rPr>
              <a:t>Pulsatile flush Q 8hrs with NS 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endParaRPr lang="en-US" sz="2200">
              <a:solidFill>
                <a:srgbClr val="800080"/>
              </a:solidFill>
            </a:endParaRP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r>
              <a:rPr lang="en-US" sz="2200">
                <a:solidFill>
                  <a:srgbClr val="800080"/>
                </a:solidFill>
              </a:rPr>
              <a:t>Power PICCs </a:t>
            </a:r>
            <a:r>
              <a:rPr lang="en-US" sz="2200" b="1" i="1">
                <a:solidFill>
                  <a:srgbClr val="800080"/>
                </a:solidFill>
              </a:rPr>
              <a:t>Used Intermittently</a:t>
            </a:r>
            <a:r>
              <a:rPr lang="en-US" sz="2200">
                <a:solidFill>
                  <a:srgbClr val="800080"/>
                </a:solidFill>
              </a:rPr>
              <a:t>: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r>
              <a:rPr lang="en-US" sz="2200">
                <a:solidFill>
                  <a:srgbClr val="800080"/>
                </a:solidFill>
              </a:rPr>
              <a:t>Pulsatile flush Q 8hrs with NS followed by 10 unit/ml heparin flush (see OHSU flushing guidelines for appropriate volumes)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endParaRPr lang="en-US" sz="2200">
              <a:solidFill>
                <a:srgbClr val="800080"/>
              </a:solidFill>
            </a:endParaRP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r>
              <a:rPr lang="en-US" sz="2000">
                <a:solidFill>
                  <a:srgbClr val="800080"/>
                </a:solidFill>
              </a:rPr>
              <a:t> </a:t>
            </a:r>
            <a:r>
              <a:rPr lang="en-US" sz="2200" b="1" i="1">
                <a:solidFill>
                  <a:srgbClr val="800080"/>
                </a:solidFill>
              </a:rPr>
              <a:t>good catheter management with regular pulsatile flushes improves patency and decreases the need for t-PA</a:t>
            </a:r>
            <a:endParaRPr lang="en-US" sz="2000">
              <a:solidFill>
                <a:srgbClr val="800080"/>
              </a:solidFill>
            </a:endParaRP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None/>
            </a:pPr>
            <a:r>
              <a:rPr lang="en-US" sz="2000">
                <a:solidFill>
                  <a:srgbClr val="800080"/>
                </a:solidFill>
              </a:rPr>
              <a:t>     </a:t>
            </a:r>
            <a:r>
              <a:rPr lang="en-US" sz="2000" b="1">
                <a:solidFill>
                  <a:srgbClr val="800080"/>
                </a:solidFill>
              </a:rPr>
              <a:t>    </a:t>
            </a:r>
            <a:r>
              <a:rPr lang="en-US" sz="2300" b="1">
                <a:solidFill>
                  <a:srgbClr val="800080"/>
                </a:solidFill>
              </a:rPr>
              <a:t>	</a:t>
            </a:r>
            <a:r>
              <a:rPr lang="en-US" sz="2500" b="1">
                <a:solidFill>
                  <a:srgbClr val="800080"/>
                </a:solidFill>
              </a:rPr>
              <a:t>	 </a:t>
            </a:r>
          </a:p>
          <a:p>
            <a:pPr lvl="1" algn="ctr">
              <a:lnSpc>
                <a:spcPct val="80000"/>
              </a:lnSpc>
              <a:buClr>
                <a:schemeClr val="tx2"/>
              </a:buClr>
              <a:buFont typeface="Wingdings" pitchFamily="28" charset="2"/>
              <a:buNone/>
            </a:pPr>
            <a:r>
              <a:rPr lang="en-US" sz="2000">
                <a:solidFill>
                  <a:srgbClr val="800080"/>
                </a:solidFill>
              </a:rPr>
              <a:t>Power PICCs now have two orders for  heparin: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Char char="ü"/>
            </a:pPr>
            <a:r>
              <a:rPr lang="en-US" sz="2400">
                <a:solidFill>
                  <a:srgbClr val="800080"/>
                </a:solidFill>
              </a:rPr>
              <a:t> 10 unit/ml heparin flush </a:t>
            </a:r>
            <a:r>
              <a:rPr lang="en-US" sz="2400" b="1">
                <a:solidFill>
                  <a:srgbClr val="800080"/>
                </a:solidFill>
              </a:rPr>
              <a:t>PRN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itchFamily="28" charset="2"/>
              <a:buChar char="ü"/>
            </a:pPr>
            <a:r>
              <a:rPr lang="en-US" sz="2400">
                <a:solidFill>
                  <a:srgbClr val="800080"/>
                </a:solidFill>
              </a:rPr>
              <a:t> 10 unit/ml heparin flush </a:t>
            </a:r>
            <a:r>
              <a:rPr lang="en-US" sz="2400" b="1">
                <a:solidFill>
                  <a:srgbClr val="800080"/>
                </a:solidFill>
              </a:rPr>
              <a:t>Q8hrs</a:t>
            </a:r>
            <a:endParaRPr lang="en-US" sz="2500">
              <a:solidFill>
                <a:srgbClr val="800080"/>
              </a:solidFill>
            </a:endParaRPr>
          </a:p>
          <a:p>
            <a:pPr lvl="1" algn="ctr">
              <a:lnSpc>
                <a:spcPct val="80000"/>
              </a:lnSpc>
              <a:buFont typeface="Wingdings" pitchFamily="28" charset="2"/>
              <a:buNone/>
            </a:pPr>
            <a:endParaRPr lang="en-US" sz="2100">
              <a:solidFill>
                <a:srgbClr val="800080"/>
              </a:solidFill>
            </a:endParaRPr>
          </a:p>
        </p:txBody>
      </p:sp>
      <p:pic>
        <p:nvPicPr>
          <p:cNvPr id="4100" name="Picture 3" descr="iv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7150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41925" y="6232525"/>
            <a:ext cx="228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IV Therapy 2011</a:t>
            </a:r>
            <a:endParaRPr lang="en-US"/>
          </a:p>
        </p:txBody>
      </p:sp>
      <p:pic>
        <p:nvPicPr>
          <p:cNvPr id="4102" name="Picture 6" descr="CIMG24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46936">
            <a:off x="7924800" y="152400"/>
            <a:ext cx="831850" cy="3160713"/>
          </a:xfrm>
          <a:prstGeom prst="rect">
            <a:avLst/>
          </a:prstGeom>
          <a:noFill/>
        </p:spPr>
      </p:pic>
      <p:pic>
        <p:nvPicPr>
          <p:cNvPr id="4104" name="Picture 8" descr="CIMG13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792288" cy="1398588"/>
          </a:xfrm>
          <a:prstGeom prst="rect">
            <a:avLst/>
          </a:prstGeom>
          <a:noFill/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524000" y="4724400"/>
            <a:ext cx="411163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09600" y="6324600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>
                <a:solidFill>
                  <a:schemeClr val="accent2"/>
                </a:solidFill>
              </a:rPr>
              <a:t>BARD IFU, Cathflo IFU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burst">
  <a:themeElements>
    <a:clrScheme name="">
      <a:dk1>
        <a:srgbClr val="000000"/>
      </a:dk1>
      <a:lt1>
        <a:srgbClr val="FAEEC8"/>
      </a:lt1>
      <a:dk2>
        <a:srgbClr val="800080"/>
      </a:dk2>
      <a:lt2>
        <a:srgbClr val="786950"/>
      </a:lt2>
      <a:accent1>
        <a:srgbClr val="727DE0"/>
      </a:accent1>
      <a:accent2>
        <a:srgbClr val="D54F41"/>
      </a:accent2>
      <a:accent3>
        <a:srgbClr val="FCF5E0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unburs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Osaka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Osaka" pitchFamily="28" charset="-128"/>
          </a:defRPr>
        </a:defPPr>
      </a:lstStyle>
    </a:lnDef>
  </a:objectDefaults>
  <a:extraClrSchemeLst>
    <a:extraClrScheme>
      <a:clrScheme name="Sunburst 1">
        <a:dk1>
          <a:srgbClr val="000000"/>
        </a:dk1>
        <a:lt1>
          <a:srgbClr val="FAEEC8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CF5E0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2004:Templates:Presentations:Designs:Sunburst</Template>
  <TotalTime>133</TotalTime>
  <Words>10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Osaka</vt:lpstr>
      <vt:lpstr>Times New Roman</vt:lpstr>
      <vt:lpstr>Arial</vt:lpstr>
      <vt:lpstr>Wingdings</vt:lpstr>
      <vt:lpstr>Sunburst</vt:lpstr>
      <vt:lpstr>Power PICCs Changes to the MAR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Power PICCs Changes to the MAR</dc:title>
  <dc:creator>Mary Fox</dc:creator>
  <cp:lastModifiedBy>Sarah</cp:lastModifiedBy>
  <cp:revision>7</cp:revision>
  <cp:lastPrinted>1904-01-01T00:00:00Z</cp:lastPrinted>
  <dcterms:created xsi:type="dcterms:W3CDTF">2011-01-26T19:47:54Z</dcterms:created>
  <dcterms:modified xsi:type="dcterms:W3CDTF">2011-03-07T09:47:05Z</dcterms:modified>
</cp:coreProperties>
</file>